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63" r:id="rId5"/>
    <p:sldId id="265" r:id="rId6"/>
    <p:sldId id="266" r:id="rId7"/>
    <p:sldId id="269" r:id="rId8"/>
    <p:sldId id="270" r:id="rId9"/>
    <p:sldId id="275" r:id="rId10"/>
    <p:sldId id="271" r:id="rId11"/>
    <p:sldId id="272" r:id="rId12"/>
    <p:sldId id="258" r:id="rId13"/>
    <p:sldId id="262" r:id="rId14"/>
    <p:sldId id="276" r:id="rId15"/>
    <p:sldId id="264" r:id="rId16"/>
    <p:sldId id="267" r:id="rId17"/>
    <p:sldId id="273" r:id="rId18"/>
    <p:sldId id="259" r:id="rId19"/>
    <p:sldId id="260" r:id="rId20"/>
    <p:sldId id="261" r:id="rId21"/>
    <p:sldId id="274" r:id="rId22"/>
    <p:sldId id="268" r:id="rId23"/>
    <p:sldId id="278" r:id="rId24"/>
    <p:sldId id="279" r:id="rId25"/>
    <p:sldId id="280" r:id="rId26"/>
    <p:sldId id="281" r:id="rId27"/>
    <p:sldId id="282" r:id="rId28"/>
    <p:sldId id="283" r:id="rId29"/>
    <p:sldId id="286" r:id="rId30"/>
    <p:sldId id="284" r:id="rId31"/>
    <p:sldId id="285"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94660"/>
  </p:normalViewPr>
  <p:slideViewPr>
    <p:cSldViewPr>
      <p:cViewPr>
        <p:scale>
          <a:sx n="70" d="100"/>
          <a:sy n="70" d="100"/>
        </p:scale>
        <p:origin x="-1350"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2834C918-B1D4-4951-9125-565AD40D5270}" type="datetimeFigureOut">
              <a:rPr lang="fr-BE" smtClean="0"/>
              <a:pPr/>
              <a:t>11/02/2018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DF090A2-E770-44AB-930D-B2BDF7161DCF}"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2834C918-B1D4-4951-9125-565AD40D5270}" type="datetimeFigureOut">
              <a:rPr lang="fr-BE" smtClean="0"/>
              <a:pPr/>
              <a:t>11/02/2018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DF090A2-E770-44AB-930D-B2BDF7161DCF}"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2834C918-B1D4-4951-9125-565AD40D5270}" type="datetimeFigureOut">
              <a:rPr lang="fr-BE" smtClean="0"/>
              <a:pPr/>
              <a:t>11/02/2018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DF090A2-E770-44AB-930D-B2BDF7161DCF}"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2834C918-B1D4-4951-9125-565AD40D5270}" type="datetimeFigureOut">
              <a:rPr lang="fr-BE" smtClean="0"/>
              <a:pPr/>
              <a:t>11/02/2018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DF090A2-E770-44AB-930D-B2BDF7161DCF}"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834C918-B1D4-4951-9125-565AD40D5270}" type="datetimeFigureOut">
              <a:rPr lang="fr-BE" smtClean="0"/>
              <a:pPr/>
              <a:t>11/02/2018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DF090A2-E770-44AB-930D-B2BDF7161DCF}"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2834C918-B1D4-4951-9125-565AD40D5270}" type="datetimeFigureOut">
              <a:rPr lang="fr-BE" smtClean="0"/>
              <a:pPr/>
              <a:t>11/02/2018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DF090A2-E770-44AB-930D-B2BDF7161DCF}"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2834C918-B1D4-4951-9125-565AD40D5270}" type="datetimeFigureOut">
              <a:rPr lang="fr-BE" smtClean="0"/>
              <a:pPr/>
              <a:t>11/02/2018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BDF090A2-E770-44AB-930D-B2BDF7161DCF}"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2834C918-B1D4-4951-9125-565AD40D5270}" type="datetimeFigureOut">
              <a:rPr lang="fr-BE" smtClean="0"/>
              <a:pPr/>
              <a:t>11/02/2018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BDF090A2-E770-44AB-930D-B2BDF7161DCF}"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34C918-B1D4-4951-9125-565AD40D5270}" type="datetimeFigureOut">
              <a:rPr lang="fr-BE" smtClean="0"/>
              <a:pPr/>
              <a:t>11/02/2018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BDF090A2-E770-44AB-930D-B2BDF7161DCF}"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834C918-B1D4-4951-9125-565AD40D5270}" type="datetimeFigureOut">
              <a:rPr lang="fr-BE" smtClean="0"/>
              <a:pPr/>
              <a:t>11/02/2018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DF090A2-E770-44AB-930D-B2BDF7161DCF}"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834C918-B1D4-4951-9125-565AD40D5270}" type="datetimeFigureOut">
              <a:rPr lang="fr-BE" smtClean="0"/>
              <a:pPr/>
              <a:t>11/02/2018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DF090A2-E770-44AB-930D-B2BDF7161DCF}"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4C918-B1D4-4951-9125-565AD40D5270}" type="datetimeFigureOut">
              <a:rPr lang="fr-BE" smtClean="0"/>
              <a:pPr/>
              <a:t>11/02/2018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090A2-E770-44AB-930D-B2BDF7161DCF}"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permaculturedesign.fr/ferme-permaculture-sepp-holzer-krameterhof-autriche-model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fr.wikipedia.org/wiki/D%C3%A9veloppement_durable" TargetMode="External"/><Relationship Id="rId3" Type="http://schemas.openxmlformats.org/officeDocument/2006/relationships/hyperlink" Target="https://fr.wikipedia.org/wiki/%C3%89cologie" TargetMode="External"/><Relationship Id="rId7" Type="http://schemas.openxmlformats.org/officeDocument/2006/relationships/hyperlink" Target="https://fr.wikipedia.org/wiki/%C3%89cosyst%C3%A8me" TargetMode="External"/><Relationship Id="rId2" Type="http://schemas.openxmlformats.org/officeDocument/2006/relationships/hyperlink" Target="https://fr.wikipedia.org/wiki/Syst%C3%A9mique" TargetMode="External"/><Relationship Id="rId1" Type="http://schemas.openxmlformats.org/officeDocument/2006/relationships/slideLayout" Target="../slideLayouts/slideLayout2.xml"/><Relationship Id="rId6" Type="http://schemas.openxmlformats.org/officeDocument/2006/relationships/hyperlink" Target="https://fr.wikipedia.org/wiki/Biodiversit%C3%A9" TargetMode="External"/><Relationship Id="rId5" Type="http://schemas.openxmlformats.org/officeDocument/2006/relationships/hyperlink" Target="https://fr.wikipedia.org/wiki/Tradition" TargetMode="External"/><Relationship Id="rId4" Type="http://schemas.openxmlformats.org/officeDocument/2006/relationships/hyperlink" Target="https://fr.wikipedia.org/wiki/Biomim%C3%A9tisme" TargetMode="External"/><Relationship Id="rId9" Type="http://schemas.openxmlformats.org/officeDocument/2006/relationships/hyperlink" Target="https://fr.wikipedia.org/wiki/%C3%89conomies_d%27%C3%A9nergi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groparistech.fr/" TargetMode="External"/><Relationship Id="rId2" Type="http://schemas.openxmlformats.org/officeDocument/2006/relationships/hyperlink" Target="http://www.inra.f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fermedubec.com/wp-content/uploads/2017/11/La-m&#233;thode-de-la-Ferme-du-Bec-Hellouin.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smtClean="0">
                <a:latin typeface="Comic Sans MS" pitchFamily="66" charset="0"/>
              </a:rPr>
              <a:t>L’agriculture du futur	</a:t>
            </a:r>
            <a:endParaRPr lang="fr-BE" dirty="0">
              <a:latin typeface="Comic Sans MS" pitchFamily="66" charset="0"/>
            </a:endParaRPr>
          </a:p>
        </p:txBody>
      </p:sp>
      <p:sp>
        <p:nvSpPr>
          <p:cNvPr id="3" name="Sous-titre 2"/>
          <p:cNvSpPr>
            <a:spLocks noGrp="1"/>
          </p:cNvSpPr>
          <p:nvPr>
            <p:ph type="subTitle" idx="1"/>
          </p:nvPr>
        </p:nvSpPr>
        <p:spPr/>
        <p:txBody>
          <a:bodyPr/>
          <a:lstStyle/>
          <a:p>
            <a:r>
              <a:rPr lang="fr-BE" dirty="0" smtClean="0">
                <a:latin typeface="Comic Sans MS" pitchFamily="66" charset="0"/>
              </a:rPr>
              <a:t>La </a:t>
            </a:r>
            <a:r>
              <a:rPr lang="fr-BE" dirty="0" err="1" smtClean="0">
                <a:latin typeface="Comic Sans MS" pitchFamily="66" charset="0"/>
              </a:rPr>
              <a:t>Permaculture</a:t>
            </a:r>
            <a:r>
              <a:rPr lang="fr-BE" dirty="0" smtClean="0">
                <a:latin typeface="Comic Sans MS" pitchFamily="66" charset="0"/>
              </a:rPr>
              <a:t> au niveau professionnel en 3 exemples</a:t>
            </a:r>
            <a:endParaRPr lang="fr-BE" dirty="0">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Zones</a:t>
            </a:r>
            <a:endParaRPr lang="fr-BE"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411760" y="3140968"/>
            <a:ext cx="6192688" cy="3261699"/>
          </a:xfrm>
          <a:prstGeom prst="rect">
            <a:avLst/>
          </a:prstGeom>
          <a:noFill/>
          <a:ln w="9525">
            <a:noFill/>
            <a:miter lim="800000"/>
            <a:headEnd/>
            <a:tailEnd/>
          </a:ln>
        </p:spPr>
      </p:pic>
      <p:sp>
        <p:nvSpPr>
          <p:cNvPr id="5" name="Rectangle 4"/>
          <p:cNvSpPr/>
          <p:nvPr/>
        </p:nvSpPr>
        <p:spPr>
          <a:xfrm>
            <a:off x="467544" y="1700808"/>
            <a:ext cx="5760640" cy="1754326"/>
          </a:xfrm>
          <a:prstGeom prst="rect">
            <a:avLst/>
          </a:prstGeom>
        </p:spPr>
        <p:txBody>
          <a:bodyPr wrap="square">
            <a:spAutoFit/>
          </a:bodyPr>
          <a:lstStyle/>
          <a:p>
            <a:r>
              <a:rPr lang="fr-BE" dirty="0" smtClean="0"/>
              <a:t>Design en zones </a:t>
            </a:r>
            <a:r>
              <a:rPr lang="fr-BE" dirty="0" err="1" smtClean="0"/>
              <a:t>permaculturel</a:t>
            </a:r>
            <a:r>
              <a:rPr lang="fr-BE" dirty="0" smtClean="0"/>
              <a:t> , </a:t>
            </a:r>
          </a:p>
          <a:p>
            <a:r>
              <a:rPr lang="fr-BE" dirty="0" smtClean="0"/>
              <a:t>pour dépenser moins d’énergie : </a:t>
            </a:r>
          </a:p>
          <a:p>
            <a:r>
              <a:rPr lang="fr-BE" dirty="0" smtClean="0"/>
              <a:t>zone 0 à 5 de beaucoup de visites à peu de visites. </a:t>
            </a:r>
          </a:p>
          <a:p>
            <a:r>
              <a:rPr lang="fr-BE" dirty="0" smtClean="0"/>
              <a:t>Exemples : zone 0 activité principale, zone 1 poulailler, zone 2 potager,… zone 4 jardin-foret, zone 5 sauvage pour la biodiversité</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Comic Sans MS" pitchFamily="66" charset="0"/>
              </a:rPr>
              <a:t>Méthodes</a:t>
            </a:r>
            <a:endParaRPr lang="fr-BE" dirty="0"/>
          </a:p>
        </p:txBody>
      </p:sp>
      <p:sp>
        <p:nvSpPr>
          <p:cNvPr id="3" name="Espace réservé du contenu 2"/>
          <p:cNvSpPr>
            <a:spLocks noGrp="1"/>
          </p:cNvSpPr>
          <p:nvPr>
            <p:ph idx="1"/>
          </p:nvPr>
        </p:nvSpPr>
        <p:spPr/>
        <p:txBody>
          <a:bodyPr>
            <a:normAutofit fontScale="77500" lnSpcReduction="20000"/>
          </a:bodyPr>
          <a:lstStyle/>
          <a:p>
            <a:r>
              <a:rPr lang="fr-BE" dirty="0" smtClean="0"/>
              <a:t>Outils spécifiques : exemple semeur à 6 rangs</a:t>
            </a:r>
          </a:p>
          <a:p>
            <a:r>
              <a:rPr lang="fr-BE" dirty="0" smtClean="0"/>
              <a:t>Sols : création et aggradation, vie du sol</a:t>
            </a:r>
          </a:p>
          <a:p>
            <a:r>
              <a:rPr lang="fr-BE" dirty="0" smtClean="0"/>
              <a:t>Compostage sur place</a:t>
            </a:r>
          </a:p>
          <a:p>
            <a:r>
              <a:rPr lang="fr-BE" dirty="0" smtClean="0"/>
              <a:t>Buttes de culture : arrondies, parfois bâchées ou planches plates</a:t>
            </a:r>
          </a:p>
          <a:p>
            <a:r>
              <a:rPr lang="fr-BE" dirty="0" smtClean="0"/>
              <a:t>Paillage (sauf printemps), aussi sur les allées (paille, </a:t>
            </a:r>
            <a:r>
              <a:rPr lang="fr-BE" dirty="0" err="1" smtClean="0"/>
              <a:t>brf</a:t>
            </a:r>
            <a:r>
              <a:rPr lang="fr-BE" dirty="0" smtClean="0"/>
              <a:t>…)</a:t>
            </a:r>
          </a:p>
          <a:p>
            <a:r>
              <a:rPr lang="fr-BE" dirty="0" smtClean="0"/>
              <a:t>Associations de cultures</a:t>
            </a:r>
          </a:p>
          <a:p>
            <a:r>
              <a:rPr lang="fr-BE" dirty="0" smtClean="0"/>
              <a:t>Densification des cultures</a:t>
            </a:r>
          </a:p>
          <a:p>
            <a:r>
              <a:rPr lang="fr-BE" dirty="0" smtClean="0"/>
              <a:t>Rotations sur une seule année avec la densification</a:t>
            </a:r>
          </a:p>
          <a:p>
            <a:r>
              <a:rPr lang="fr-BE" dirty="0" smtClean="0"/>
              <a:t>Arrosages réduits avec le paillage</a:t>
            </a:r>
          </a:p>
          <a:p>
            <a:r>
              <a:rPr lang="fr-BE" dirty="0" smtClean="0"/>
              <a:t>Adventices réduites grâce au paillage, non travail du sol</a:t>
            </a:r>
          </a:p>
          <a:p>
            <a:r>
              <a:rPr lang="fr-BE" dirty="0" smtClean="0"/>
              <a:t>450m² couverts x 5 rotations en moyenne =2250m²</a:t>
            </a:r>
          </a:p>
          <a:p>
            <a:endParaRPr lang="fr-B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600" dirty="0" smtClean="0">
                <a:latin typeface="Comic Sans MS" pitchFamily="66" charset="0"/>
              </a:rPr>
              <a:t>New Forest </a:t>
            </a:r>
            <a:r>
              <a:rPr lang="fr-BE" sz="3600" dirty="0" err="1" smtClean="0">
                <a:latin typeface="Comic Sans MS" pitchFamily="66" charset="0"/>
              </a:rPr>
              <a:t>Farm</a:t>
            </a:r>
            <a:r>
              <a:rPr lang="fr-BE" sz="3600" dirty="0" smtClean="0">
                <a:latin typeface="Comic Sans MS" pitchFamily="66" charset="0"/>
              </a:rPr>
              <a:t>, Mark </a:t>
            </a:r>
            <a:r>
              <a:rPr lang="fr-BE" sz="3600" dirty="0" err="1" smtClean="0">
                <a:latin typeface="Comic Sans MS" pitchFamily="66" charset="0"/>
              </a:rPr>
              <a:t>Shepard</a:t>
            </a:r>
            <a:endParaRPr lang="fr-BE" sz="3600" dirty="0">
              <a:latin typeface="Comic Sans MS" pitchFamily="66" charset="0"/>
            </a:endParaRPr>
          </a:p>
        </p:txBody>
      </p:sp>
      <p:sp>
        <p:nvSpPr>
          <p:cNvPr id="3" name="Espace réservé du contenu 2"/>
          <p:cNvSpPr>
            <a:spLocks noGrp="1"/>
          </p:cNvSpPr>
          <p:nvPr>
            <p:ph idx="1"/>
          </p:nvPr>
        </p:nvSpPr>
        <p:spPr/>
        <p:txBody>
          <a:bodyPr>
            <a:normAutofit lnSpcReduction="10000"/>
          </a:bodyPr>
          <a:lstStyle/>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r>
              <a:rPr lang="fr-BE" dirty="0" smtClean="0"/>
              <a:t>Livre : L'agriculture de régénération</a:t>
            </a:r>
            <a:endParaRPr lang="fr-BE" dirty="0"/>
          </a:p>
        </p:txBody>
      </p:sp>
      <p:pic>
        <p:nvPicPr>
          <p:cNvPr id="5" name="Image 4" descr="newforestfarm.png"/>
          <p:cNvPicPr>
            <a:picLocks noChangeAspect="1"/>
          </p:cNvPicPr>
          <p:nvPr/>
        </p:nvPicPr>
        <p:blipFill>
          <a:blip r:embed="rId2" cstate="print"/>
          <a:stretch>
            <a:fillRect/>
          </a:stretch>
        </p:blipFill>
        <p:spPr>
          <a:xfrm>
            <a:off x="1043609" y="1268761"/>
            <a:ext cx="6912767" cy="403479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Comic Sans MS" pitchFamily="66" charset="0"/>
              </a:rPr>
              <a:t>Description</a:t>
            </a:r>
            <a:endParaRPr lang="fr-BE" dirty="0">
              <a:latin typeface="Comic Sans MS" pitchFamily="66" charset="0"/>
            </a:endParaRPr>
          </a:p>
        </p:txBody>
      </p:sp>
      <p:sp>
        <p:nvSpPr>
          <p:cNvPr id="3" name="Espace réservé du contenu 2"/>
          <p:cNvSpPr>
            <a:spLocks noGrp="1"/>
          </p:cNvSpPr>
          <p:nvPr>
            <p:ph idx="1"/>
          </p:nvPr>
        </p:nvSpPr>
        <p:spPr/>
        <p:txBody>
          <a:bodyPr>
            <a:normAutofit fontScale="92500" lnSpcReduction="10000"/>
          </a:bodyPr>
          <a:lstStyle/>
          <a:p>
            <a:pPr>
              <a:buNone/>
            </a:pPr>
            <a:r>
              <a:rPr lang="fr-BE" dirty="0" smtClean="0"/>
              <a:t>Ferme de 42 ha dans le </a:t>
            </a:r>
            <a:r>
              <a:rPr lang="fr-BE" i="1" dirty="0" smtClean="0"/>
              <a:t>Wisconsin</a:t>
            </a:r>
            <a:r>
              <a:rPr lang="fr-BE" dirty="0" smtClean="0"/>
              <a:t> aux États-Unis</a:t>
            </a:r>
          </a:p>
          <a:p>
            <a:pPr>
              <a:buNone/>
            </a:pPr>
            <a:r>
              <a:rPr lang="fr-BE" dirty="0" smtClean="0"/>
              <a:t>Méthode pour convertir des terres dégradées en systèmes productifs, durables et rentables :</a:t>
            </a:r>
          </a:p>
          <a:p>
            <a:r>
              <a:rPr lang="fr-BE" b="1" dirty="0" smtClean="0"/>
              <a:t>Culture de plantes pérennes et très diversifiées</a:t>
            </a:r>
            <a:r>
              <a:rPr lang="fr-BE" dirty="0" smtClean="0"/>
              <a:t> (fruits, baies, légumes vivaces, champignons…)</a:t>
            </a:r>
          </a:p>
          <a:p>
            <a:r>
              <a:rPr lang="fr-BE" b="1" dirty="0" smtClean="0"/>
              <a:t>Recréation d’une savane de chênes</a:t>
            </a:r>
          </a:p>
          <a:p>
            <a:pPr>
              <a:buNone/>
            </a:pPr>
            <a:r>
              <a:rPr lang="fr-BE" b="1" dirty="0" smtClean="0"/>
              <a:t>	</a:t>
            </a:r>
            <a:r>
              <a:rPr lang="fr-BE" dirty="0" smtClean="0"/>
              <a:t>avec rotation d’animaux différents dans le temps sur une même parcelle permettant de bénéficier des avantages de chacun</a:t>
            </a:r>
          </a:p>
          <a:p>
            <a:pPr>
              <a:buNone/>
            </a:pPr>
            <a:endParaRPr lang="fr-BE" dirty="0" smtClean="0"/>
          </a:p>
          <a:p>
            <a:pPr>
              <a:buNone/>
            </a:pPr>
            <a:endParaRPr lang="fr-BE" dirty="0" smtClean="0"/>
          </a:p>
          <a:p>
            <a:endParaRPr lang="fr-BE" dirty="0" smtClean="0"/>
          </a:p>
          <a:p>
            <a:pPr>
              <a:buNone/>
            </a:pPr>
            <a:endParaRPr lang="fr-BE" dirty="0" smtClean="0"/>
          </a:p>
          <a:p>
            <a:endParaRPr lang="fr-B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3272" cy="994122"/>
          </a:xfrm>
        </p:spPr>
        <p:txBody>
          <a:bodyPr>
            <a:normAutofit fontScale="90000"/>
          </a:bodyPr>
          <a:lstStyle/>
          <a:p>
            <a:r>
              <a:rPr lang="fr-BE" sz="1800" b="1" dirty="0" smtClean="0"/>
              <a:t/>
            </a:r>
            <a:br>
              <a:rPr lang="fr-BE" sz="1800" b="1" dirty="0" smtClean="0"/>
            </a:br>
            <a:r>
              <a:rPr lang="fr-BE" sz="1800" b="1" dirty="0" smtClean="0"/>
              <a:t/>
            </a:r>
            <a:br>
              <a:rPr lang="fr-BE" sz="1800" b="1" dirty="0" smtClean="0"/>
            </a:br>
            <a:r>
              <a:rPr lang="fr-BE" sz="1800" b="1" dirty="0" smtClean="0"/>
              <a:t>Comment capter et infiltrer l’eau sur votre terrain</a:t>
            </a:r>
            <a:r>
              <a:rPr lang="fr-BE" sz="1800" dirty="0" smtClean="0"/>
              <a:t>, le fameux </a:t>
            </a:r>
            <a:r>
              <a:rPr lang="fr-BE" sz="1800" dirty="0" err="1" smtClean="0"/>
              <a:t>Keyline</a:t>
            </a:r>
            <a:r>
              <a:rPr lang="fr-BE" sz="1800" dirty="0" smtClean="0"/>
              <a:t> design</a:t>
            </a:r>
            <a:br>
              <a:rPr lang="fr-BE" sz="1800" dirty="0" smtClean="0"/>
            </a:br>
            <a:r>
              <a:rPr lang="fr-BE" sz="1800" dirty="0" smtClean="0"/>
              <a:t> (travail à l’aide de baissières et sous-soleuse)</a:t>
            </a:r>
            <a:br>
              <a:rPr lang="fr-BE" sz="1800" dirty="0" smtClean="0"/>
            </a:br>
            <a:endParaRPr lang="fr-BE" dirty="0"/>
          </a:p>
        </p:txBody>
      </p:sp>
      <p:pic>
        <p:nvPicPr>
          <p:cNvPr id="4" name="Espace réservé du contenu 3" descr="baissiere.jpg"/>
          <p:cNvPicPr>
            <a:picLocks noGrp="1" noChangeAspect="1"/>
          </p:cNvPicPr>
          <p:nvPr>
            <p:ph idx="1"/>
          </p:nvPr>
        </p:nvPicPr>
        <p:blipFill>
          <a:blip r:embed="rId2" cstate="print"/>
          <a:stretch>
            <a:fillRect/>
          </a:stretch>
        </p:blipFill>
        <p:spPr>
          <a:xfrm>
            <a:off x="1763688" y="2636912"/>
            <a:ext cx="5688632" cy="3814730"/>
          </a:xfrm>
        </p:spPr>
      </p:pic>
      <p:graphicFrame>
        <p:nvGraphicFramePr>
          <p:cNvPr id="5" name="Tableau 4"/>
          <p:cNvGraphicFramePr>
            <a:graphicFrameLocks noGrp="1"/>
          </p:cNvGraphicFramePr>
          <p:nvPr/>
        </p:nvGraphicFramePr>
        <p:xfrm>
          <a:off x="1524000" y="1397000"/>
          <a:ext cx="6096000" cy="1188720"/>
        </p:xfrm>
        <a:graphic>
          <a:graphicData uri="http://schemas.openxmlformats.org/drawingml/2006/table">
            <a:tbl>
              <a:tblPr firstRow="1" bandRow="1">
                <a:tableStyleId>{5C22544A-7EE6-4342-B048-85BDC9FD1C3A}</a:tableStyleId>
              </a:tblPr>
              <a:tblGrid>
                <a:gridCol w="6096000"/>
              </a:tblGrid>
              <a:tr h="370840">
                <a:tc>
                  <a:txBody>
                    <a:bodyPr/>
                    <a:lstStyle/>
                    <a:p>
                      <a:r>
                        <a:rPr lang="fr-BE" sz="1800" dirty="0" smtClean="0"/>
                        <a:t>Une baissière est une noue, un petit fossé, installée sur la courbe de niveau. Elle va capter les eaux de ruissellement, qui s’écoulent de manière perpendiculaire à la pente, et de les infiltrer  dans le sol progressivement. </a:t>
                      </a:r>
                      <a:endParaRPr lang="fr-BE"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Comic Sans MS" pitchFamily="66" charset="0"/>
              </a:rPr>
              <a:t>Pour qui ?</a:t>
            </a:r>
            <a:endParaRPr lang="fr-BE" dirty="0">
              <a:latin typeface="Comic Sans MS" pitchFamily="66" charset="0"/>
            </a:endParaRPr>
          </a:p>
        </p:txBody>
      </p:sp>
      <p:sp>
        <p:nvSpPr>
          <p:cNvPr id="3" name="Espace réservé du contenu 2"/>
          <p:cNvSpPr>
            <a:spLocks noGrp="1"/>
          </p:cNvSpPr>
          <p:nvPr>
            <p:ph idx="1"/>
          </p:nvPr>
        </p:nvSpPr>
        <p:spPr/>
        <p:txBody>
          <a:bodyPr/>
          <a:lstStyle/>
          <a:p>
            <a:r>
              <a:rPr lang="fr-BE" b="1" dirty="0" err="1" smtClean="0"/>
              <a:t>Permaculteurs</a:t>
            </a:r>
            <a:r>
              <a:rPr lang="fr-BE" b="1" dirty="0" smtClean="0"/>
              <a:t> et paysans qui disposent de grandes surfaces :</a:t>
            </a:r>
            <a:r>
              <a:rPr lang="fr-BE" dirty="0" smtClean="0"/>
              <a:t> à partir de 4000 m2 (qui est une sorte de modèle de base) jusqu’à plusieurs centaines d’hectares !</a:t>
            </a:r>
            <a:endParaRPr lang="fr-B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Comic Sans MS" pitchFamily="66" charset="0"/>
              </a:rPr>
              <a:t>Méthodes</a:t>
            </a:r>
            <a:endParaRPr lang="fr-BE" dirty="0">
              <a:latin typeface="Comic Sans MS" pitchFamily="66" charset="0"/>
            </a:endParaRPr>
          </a:p>
        </p:txBody>
      </p:sp>
      <p:sp>
        <p:nvSpPr>
          <p:cNvPr id="3" name="Espace réservé du contenu 2"/>
          <p:cNvSpPr>
            <a:spLocks noGrp="1"/>
          </p:cNvSpPr>
          <p:nvPr>
            <p:ph idx="1"/>
          </p:nvPr>
        </p:nvSpPr>
        <p:spPr/>
        <p:txBody>
          <a:bodyPr>
            <a:normAutofit fontScale="77500" lnSpcReduction="20000"/>
          </a:bodyPr>
          <a:lstStyle/>
          <a:p>
            <a:r>
              <a:rPr lang="fr-BE" dirty="0" smtClean="0"/>
              <a:t>Plantation d’arbres fruitiers le long des courbes de niveau, d’arbres et haies pour la protection des vents</a:t>
            </a:r>
          </a:p>
          <a:p>
            <a:r>
              <a:rPr lang="fr-BE" dirty="0" smtClean="0"/>
              <a:t>Plusieurs étages : châtaigner et chênes au sommet, puis prunus et malus (pommiers, cerisiers…), noisetiers, framboisiers, groseilliers, vignes grimpantes.</a:t>
            </a:r>
          </a:p>
          <a:p>
            <a:r>
              <a:rPr lang="fr-BE" dirty="0" smtClean="0"/>
              <a:t>Créations de fossés en haut des pentes, qui vont permettre la diffusion d’eau, et de lignes qui redirigent l’eau vers des bassins saisonniers</a:t>
            </a:r>
          </a:p>
          <a:p>
            <a:r>
              <a:rPr lang="fr-BE" dirty="0" smtClean="0"/>
              <a:t>Culture annuelle juste pour des légumes très rentables</a:t>
            </a:r>
          </a:p>
          <a:p>
            <a:r>
              <a:rPr lang="fr-BE" dirty="0" smtClean="0"/>
              <a:t>Culture de champignons (shiitake..) au pied des arbres</a:t>
            </a:r>
          </a:p>
          <a:p>
            <a:r>
              <a:rPr lang="fr-BE" dirty="0" smtClean="0"/>
              <a:t>Passage des animaux en ordre : veaux, vaches, vieilles vaches, cochons, moutons, poules... Chaque animal ne prenant que ce qu’il a besoin, et ne piétinant pas le sol.</a:t>
            </a:r>
          </a:p>
          <a:p>
            <a:endParaRPr lang="fr-BE" dirty="0" smtClean="0"/>
          </a:p>
          <a:p>
            <a:endParaRPr lang="fr-B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Comic Sans MS" pitchFamily="66" charset="0"/>
              </a:rPr>
              <a:t>Méthodes</a:t>
            </a:r>
            <a:endParaRPr lang="fr-BE" dirty="0"/>
          </a:p>
        </p:txBody>
      </p:sp>
      <p:sp>
        <p:nvSpPr>
          <p:cNvPr id="3" name="Espace réservé du contenu 2"/>
          <p:cNvSpPr>
            <a:spLocks noGrp="1"/>
          </p:cNvSpPr>
          <p:nvPr>
            <p:ph idx="1"/>
          </p:nvPr>
        </p:nvSpPr>
        <p:spPr/>
        <p:txBody>
          <a:bodyPr>
            <a:normAutofit lnSpcReduction="10000"/>
          </a:bodyPr>
          <a:lstStyle/>
          <a:p>
            <a:r>
              <a:rPr lang="fr-BE" dirty="0" smtClean="0"/>
              <a:t>La production variée met à l’abri d’une mauvaise production d’un type de produit</a:t>
            </a:r>
          </a:p>
          <a:p>
            <a:r>
              <a:rPr lang="fr-BE" dirty="0" smtClean="0"/>
              <a:t>La valeur totale de la vente des produits est supérieure à la valeur totale d’une ferme en monoculture</a:t>
            </a:r>
          </a:p>
          <a:p>
            <a:r>
              <a:rPr lang="fr-BE" dirty="0" smtClean="0"/>
              <a:t>Le sol est protégé de l’érosion par les arbres, qui retiennent l’eau dans leurs feuilles</a:t>
            </a:r>
          </a:p>
          <a:p>
            <a:r>
              <a:rPr lang="fr-BE" dirty="0" smtClean="0"/>
              <a:t>La variété des plantes protège des épidémies et infestations</a:t>
            </a:r>
          </a:p>
          <a:p>
            <a:endParaRPr lang="fr-B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latin typeface="Comic Sans MS" pitchFamily="66" charset="0"/>
              </a:rPr>
              <a:t>Krameterhof</a:t>
            </a:r>
            <a:r>
              <a:rPr lang="fr-BE" dirty="0" smtClean="0">
                <a:latin typeface="Comic Sans MS" pitchFamily="66" charset="0"/>
              </a:rPr>
              <a:t>, Sepp </a:t>
            </a:r>
            <a:r>
              <a:rPr lang="fr-BE" dirty="0" err="1" smtClean="0">
                <a:latin typeface="Comic Sans MS" pitchFamily="66" charset="0"/>
              </a:rPr>
              <a:t>Holzer</a:t>
            </a:r>
            <a:endParaRPr lang="fr-BE" dirty="0">
              <a:latin typeface="Comic Sans MS" pitchFamily="66" charset="0"/>
            </a:endParaRPr>
          </a:p>
        </p:txBody>
      </p:sp>
      <p:sp>
        <p:nvSpPr>
          <p:cNvPr id="3" name="Espace réservé du contenu 2"/>
          <p:cNvSpPr>
            <a:spLocks noGrp="1"/>
          </p:cNvSpPr>
          <p:nvPr>
            <p:ph idx="1"/>
          </p:nvPr>
        </p:nvSpPr>
        <p:spPr/>
        <p:txBody>
          <a:bodyPr>
            <a:normAutofit fontScale="62500" lnSpcReduction="20000"/>
          </a:bodyPr>
          <a:lstStyle/>
          <a:p>
            <a:endParaRPr lang="fr-BE" dirty="0" smtClean="0">
              <a:hlinkClick r:id="rId2"/>
            </a:endParaRPr>
          </a:p>
          <a:p>
            <a:endParaRPr lang="fr-BE" dirty="0" smtClean="0">
              <a:hlinkClick r:id="rId2"/>
            </a:endParaRPr>
          </a:p>
          <a:p>
            <a:endParaRPr lang="fr-BE" dirty="0">
              <a:hlinkClick r:id="rId2"/>
            </a:endParaRPr>
          </a:p>
          <a:p>
            <a:endParaRPr lang="fr-BE" dirty="0" smtClean="0">
              <a:hlinkClick r:id="rId2"/>
            </a:endParaRPr>
          </a:p>
          <a:p>
            <a:endParaRPr lang="fr-BE" dirty="0">
              <a:hlinkClick r:id="rId2"/>
            </a:endParaRPr>
          </a:p>
          <a:p>
            <a:endParaRPr lang="fr-BE" dirty="0" smtClean="0">
              <a:hlinkClick r:id="rId2"/>
            </a:endParaRPr>
          </a:p>
          <a:p>
            <a:endParaRPr lang="fr-BE" dirty="0">
              <a:hlinkClick r:id="rId2"/>
            </a:endParaRPr>
          </a:p>
          <a:p>
            <a:endParaRPr lang="fr-BE" dirty="0" smtClean="0">
              <a:hlinkClick r:id="rId2"/>
            </a:endParaRPr>
          </a:p>
          <a:p>
            <a:endParaRPr lang="fr-BE" dirty="0">
              <a:hlinkClick r:id="rId2"/>
            </a:endParaRPr>
          </a:p>
          <a:p>
            <a:r>
              <a:rPr lang="fr-BE" dirty="0" smtClean="0"/>
              <a:t>Livres :</a:t>
            </a:r>
          </a:p>
          <a:p>
            <a:r>
              <a:rPr lang="fr-BE" dirty="0" smtClean="0"/>
              <a:t>La </a:t>
            </a:r>
            <a:r>
              <a:rPr lang="fr-BE" dirty="0" err="1" smtClean="0"/>
              <a:t>permaculture</a:t>
            </a:r>
            <a:r>
              <a:rPr lang="fr-BE" dirty="0" smtClean="0"/>
              <a:t> de Sepp </a:t>
            </a:r>
            <a:r>
              <a:rPr lang="fr-BE" dirty="0" err="1" smtClean="0"/>
              <a:t>Holzer</a:t>
            </a:r>
            <a:endParaRPr lang="fr-BE" dirty="0" smtClean="0"/>
          </a:p>
          <a:p>
            <a:r>
              <a:rPr lang="fr-BE" dirty="0" smtClean="0"/>
              <a:t>Désert ou paradis ? : Mise en place et pratique de la « </a:t>
            </a:r>
            <a:r>
              <a:rPr lang="fr-BE" dirty="0" err="1" smtClean="0"/>
              <a:t>Permaculture</a:t>
            </a:r>
            <a:r>
              <a:rPr lang="fr-BE" dirty="0" smtClean="0"/>
              <a:t> </a:t>
            </a:r>
            <a:r>
              <a:rPr lang="fr-BE" dirty="0" err="1" smtClean="0"/>
              <a:t>Holzer</a:t>
            </a:r>
            <a:r>
              <a:rPr lang="fr-BE" dirty="0" smtClean="0"/>
              <a:t> » </a:t>
            </a:r>
          </a:p>
          <a:p>
            <a:pPr>
              <a:buNone/>
            </a:pPr>
            <a:endParaRPr lang="fr-BE" dirty="0" smtClean="0"/>
          </a:p>
          <a:p>
            <a:r>
              <a:rPr lang="fr-BE" sz="2200" dirty="0" smtClean="0">
                <a:hlinkClick r:id="rId2"/>
              </a:rPr>
              <a:t>https://www.permaculturedesign.fr/ferme-permaculture-sepp-holzer-krameterhof-autriche-modele/</a:t>
            </a:r>
            <a:endParaRPr lang="fr-BE" sz="2200" dirty="0" smtClean="0"/>
          </a:p>
          <a:p>
            <a:endParaRPr lang="fr-BE" dirty="0"/>
          </a:p>
        </p:txBody>
      </p:sp>
      <p:pic>
        <p:nvPicPr>
          <p:cNvPr id="4" name="Image 3" descr="krameterhof.jpg"/>
          <p:cNvPicPr>
            <a:picLocks noChangeAspect="1"/>
          </p:cNvPicPr>
          <p:nvPr/>
        </p:nvPicPr>
        <p:blipFill>
          <a:blip r:embed="rId3" cstate="print"/>
          <a:stretch>
            <a:fillRect/>
          </a:stretch>
        </p:blipFill>
        <p:spPr>
          <a:xfrm>
            <a:off x="1331640" y="1268760"/>
            <a:ext cx="6547646" cy="29523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Comic Sans MS" pitchFamily="66" charset="0"/>
              </a:rPr>
              <a:t>Description</a:t>
            </a:r>
            <a:endParaRPr lang="fr-BE" dirty="0">
              <a:latin typeface="Comic Sans MS" pitchFamily="66" charset="0"/>
            </a:endParaRPr>
          </a:p>
        </p:txBody>
      </p:sp>
      <p:sp>
        <p:nvSpPr>
          <p:cNvPr id="3" name="Espace réservé du contenu 2"/>
          <p:cNvSpPr>
            <a:spLocks noGrp="1"/>
          </p:cNvSpPr>
          <p:nvPr>
            <p:ph idx="1"/>
          </p:nvPr>
        </p:nvSpPr>
        <p:spPr/>
        <p:txBody>
          <a:bodyPr>
            <a:normAutofit/>
          </a:bodyPr>
          <a:lstStyle/>
          <a:p>
            <a:r>
              <a:rPr lang="fr-BE" dirty="0" smtClean="0"/>
              <a:t>Âgé d’une vingtaine d’années, Sepp </a:t>
            </a:r>
            <a:r>
              <a:rPr lang="fr-BE" dirty="0" err="1" smtClean="0"/>
              <a:t>Holzer</a:t>
            </a:r>
            <a:r>
              <a:rPr lang="fr-BE" dirty="0" smtClean="0"/>
              <a:t> reprend en 1962, l’exploitation agricole de ses parents située dans la montagne autrichienne à </a:t>
            </a:r>
            <a:r>
              <a:rPr lang="fr-BE" dirty="0" err="1" smtClean="0"/>
              <a:t>Krameterhof</a:t>
            </a:r>
            <a:r>
              <a:rPr lang="fr-BE" dirty="0" smtClean="0"/>
              <a:t>.</a:t>
            </a:r>
          </a:p>
          <a:p>
            <a:r>
              <a:rPr lang="fr-BE" dirty="0" smtClean="0"/>
              <a:t>Il développe des techniques de </a:t>
            </a:r>
            <a:r>
              <a:rPr lang="fr-BE" dirty="0" err="1" smtClean="0"/>
              <a:t>permaculture</a:t>
            </a:r>
            <a:r>
              <a:rPr lang="fr-BE" dirty="0" smtClean="0"/>
              <a:t> (avant qu’on les nomme ainsi) en altitude dans les monts autrichiens situés entre 1100 et 1500 mètres.</a:t>
            </a:r>
            <a:endParaRPr lang="fr-B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a:t>
            </a:r>
            <a:r>
              <a:rPr lang="fr-BE" dirty="0" err="1" smtClean="0"/>
              <a:t>Permaculture</a:t>
            </a:r>
            <a:endParaRPr lang="fr-BE" dirty="0"/>
          </a:p>
        </p:txBody>
      </p:sp>
      <p:sp>
        <p:nvSpPr>
          <p:cNvPr id="3" name="Espace réservé du contenu 2"/>
          <p:cNvSpPr>
            <a:spLocks noGrp="1"/>
          </p:cNvSpPr>
          <p:nvPr>
            <p:ph idx="1"/>
          </p:nvPr>
        </p:nvSpPr>
        <p:spPr/>
        <p:txBody>
          <a:bodyPr>
            <a:normAutofit fontScale="62500" lnSpcReduction="20000"/>
          </a:bodyPr>
          <a:lstStyle/>
          <a:p>
            <a:r>
              <a:rPr lang="fr-BE" dirty="0" smtClean="0"/>
              <a:t>La </a:t>
            </a:r>
            <a:r>
              <a:rPr lang="fr-BE" dirty="0" err="1" smtClean="0"/>
              <a:t>permaculture</a:t>
            </a:r>
            <a:r>
              <a:rPr lang="fr-BE" dirty="0" smtClean="0"/>
              <a:t>, « agriculture permanente, étendu à culture de la permanence » a été inventée en Australie dans les années ‘70 par Bill </a:t>
            </a:r>
            <a:r>
              <a:rPr lang="fr-BE" dirty="0" err="1" smtClean="0"/>
              <a:t>Mollison</a:t>
            </a:r>
            <a:r>
              <a:rPr lang="fr-BE" dirty="0" smtClean="0"/>
              <a:t> et David </a:t>
            </a:r>
            <a:r>
              <a:rPr lang="fr-BE" dirty="0" err="1" smtClean="0"/>
              <a:t>Holmgren</a:t>
            </a:r>
            <a:r>
              <a:rPr lang="fr-BE" dirty="0" smtClean="0"/>
              <a:t>.</a:t>
            </a:r>
          </a:p>
          <a:p>
            <a:r>
              <a:rPr lang="fr-BE" dirty="0" smtClean="0"/>
              <a:t>Ils se sont inspirés des méthodes ancestrales, des avancés de la science, de précurseurs comme </a:t>
            </a:r>
            <a:r>
              <a:rPr lang="fr-BE" dirty="0" err="1" smtClean="0"/>
              <a:t>Masanobu</a:t>
            </a:r>
            <a:r>
              <a:rPr lang="fr-BE" dirty="0" smtClean="0"/>
              <a:t> Fukuoka…</a:t>
            </a:r>
          </a:p>
          <a:p>
            <a:r>
              <a:rPr lang="fr-FR" dirty="0" smtClean="0"/>
              <a:t>La </a:t>
            </a:r>
            <a:r>
              <a:rPr lang="fr-FR" b="1" dirty="0" err="1" smtClean="0"/>
              <a:t>permaculture</a:t>
            </a:r>
            <a:r>
              <a:rPr lang="fr-FR" dirty="0" smtClean="0"/>
              <a:t> est une méthode </a:t>
            </a:r>
            <a:r>
              <a:rPr lang="fr-FR" dirty="0" smtClean="0">
                <a:hlinkClick r:id="rId2" tooltip="Systémique"/>
              </a:rPr>
              <a:t>systémique</a:t>
            </a:r>
            <a:r>
              <a:rPr lang="fr-FR" dirty="0" smtClean="0"/>
              <a:t> et globale qui vise à concevoir des systèmes (par exemple des habitats humains et des systèmes </a:t>
            </a:r>
            <a:r>
              <a:rPr lang="fr-FR" dirty="0" smtClean="0"/>
              <a:t>agricole…) </a:t>
            </a:r>
            <a:r>
              <a:rPr lang="fr-FR" dirty="0" smtClean="0"/>
              <a:t>en s'inspirant de l'</a:t>
            </a:r>
            <a:r>
              <a:rPr lang="fr-FR" dirty="0" smtClean="0">
                <a:hlinkClick r:id="rId3" tooltip="Écologie"/>
              </a:rPr>
              <a:t>écologie</a:t>
            </a:r>
            <a:r>
              <a:rPr lang="fr-FR" dirty="0" smtClean="0"/>
              <a:t> naturelle (</a:t>
            </a:r>
            <a:r>
              <a:rPr lang="fr-FR" dirty="0" err="1" smtClean="0">
                <a:hlinkClick r:id="rId4" tooltip="Biomimétisme"/>
              </a:rPr>
              <a:t>biomimétisme</a:t>
            </a:r>
            <a:r>
              <a:rPr lang="fr-FR" dirty="0" smtClean="0"/>
              <a:t>) </a:t>
            </a:r>
            <a:r>
              <a:rPr lang="fr-FR" dirty="0" smtClean="0"/>
              <a:t>et de la </a:t>
            </a:r>
            <a:r>
              <a:rPr lang="fr-FR" dirty="0" smtClean="0">
                <a:hlinkClick r:id="rId5" tooltip="Tradition"/>
              </a:rPr>
              <a:t>tradition</a:t>
            </a:r>
            <a:r>
              <a:rPr lang="fr-FR" dirty="0" smtClean="0"/>
              <a:t>.</a:t>
            </a:r>
          </a:p>
          <a:p>
            <a:r>
              <a:rPr lang="fr-FR" dirty="0" smtClean="0"/>
              <a:t>Elle </a:t>
            </a:r>
            <a:r>
              <a:rPr lang="fr-FR" dirty="0" smtClean="0"/>
              <a:t>n'est pas une méthode figée mais un « mode d'action » qui prend en considération la </a:t>
            </a:r>
            <a:r>
              <a:rPr lang="fr-FR" dirty="0" smtClean="0">
                <a:hlinkClick r:id="rId6" tooltip="Biodiversité"/>
              </a:rPr>
              <a:t>biodiversité</a:t>
            </a:r>
            <a:r>
              <a:rPr lang="fr-FR" dirty="0" smtClean="0"/>
              <a:t> de chaque </a:t>
            </a:r>
            <a:r>
              <a:rPr lang="fr-FR" dirty="0" smtClean="0">
                <a:hlinkClick r:id="rId7" tooltip="Écosystème"/>
              </a:rPr>
              <a:t>écosystème</a:t>
            </a:r>
            <a:r>
              <a:rPr lang="fr-FR" dirty="0" smtClean="0"/>
              <a:t>. </a:t>
            </a:r>
            <a:endParaRPr lang="fr-FR" dirty="0" smtClean="0"/>
          </a:p>
          <a:p>
            <a:r>
              <a:rPr lang="fr-FR" dirty="0" smtClean="0"/>
              <a:t>Elle </a:t>
            </a:r>
            <a:r>
              <a:rPr lang="fr-FR" dirty="0" smtClean="0"/>
              <a:t>ambitionne une production agricole </a:t>
            </a:r>
            <a:r>
              <a:rPr lang="fr-FR" dirty="0" smtClean="0">
                <a:hlinkClick r:id="rId8" tooltip="Développement durable"/>
              </a:rPr>
              <a:t>durable</a:t>
            </a:r>
            <a:r>
              <a:rPr lang="fr-FR" dirty="0" smtClean="0"/>
              <a:t>, très </a:t>
            </a:r>
            <a:r>
              <a:rPr lang="fr-FR" dirty="0" smtClean="0">
                <a:hlinkClick r:id="rId9" tooltip="Économies d'énergie"/>
              </a:rPr>
              <a:t>économe en énergie</a:t>
            </a:r>
            <a:r>
              <a:rPr lang="fr-FR" dirty="0" smtClean="0"/>
              <a:t> (autant en ce qui concerne le carburant que le travail manuel et mécanique) et respectueuse des êtres vivants et de leurs relations réciproques, tout en laissant à la nature « sauvage » le plus de place </a:t>
            </a:r>
            <a:r>
              <a:rPr lang="fr-FR" dirty="0" smtClean="0"/>
              <a:t>possible.</a:t>
            </a:r>
            <a:endParaRPr lang="fr-B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latin typeface="Comic Sans MS" pitchFamily="66" charset="0"/>
              </a:rPr>
              <a:t>La </a:t>
            </a:r>
            <a:r>
              <a:rPr lang="fr-BE" dirty="0" err="1" smtClean="0">
                <a:latin typeface="Comic Sans MS" pitchFamily="66" charset="0"/>
              </a:rPr>
              <a:t>permaculture</a:t>
            </a:r>
            <a:r>
              <a:rPr lang="fr-BE" dirty="0" smtClean="0">
                <a:latin typeface="Comic Sans MS" pitchFamily="66" charset="0"/>
              </a:rPr>
              <a:t> de Sepp </a:t>
            </a:r>
            <a:r>
              <a:rPr lang="fr-BE" dirty="0" err="1" smtClean="0">
                <a:latin typeface="Comic Sans MS" pitchFamily="66" charset="0"/>
              </a:rPr>
              <a:t>Holzer</a:t>
            </a:r>
            <a:endParaRPr lang="fr-BE" dirty="0">
              <a:latin typeface="Comic Sans MS" pitchFamily="66" charset="0"/>
            </a:endParaRPr>
          </a:p>
        </p:txBody>
      </p:sp>
      <p:sp>
        <p:nvSpPr>
          <p:cNvPr id="3" name="Espace réservé du contenu 2"/>
          <p:cNvSpPr>
            <a:spLocks noGrp="1"/>
          </p:cNvSpPr>
          <p:nvPr>
            <p:ph idx="1"/>
          </p:nvPr>
        </p:nvSpPr>
        <p:spPr/>
        <p:txBody>
          <a:bodyPr>
            <a:normAutofit fontScale="70000" lnSpcReduction="20000"/>
          </a:bodyPr>
          <a:lstStyle/>
          <a:p>
            <a:r>
              <a:rPr lang="fr-BE" dirty="0" smtClean="0"/>
              <a:t>Le livre donne des conseils sur l’aménagement paysager (emplacement des parcelles, création de zones aquatiques, stockage d’humus…) </a:t>
            </a:r>
          </a:p>
          <a:p>
            <a:r>
              <a:rPr lang="fr-BE" dirty="0" smtClean="0"/>
              <a:t>Tour de l’exploitation alternative et de ses possibilités appliquées par exemple aux arbres fruitiers (greffage, transplantation, etc.. ). </a:t>
            </a:r>
          </a:p>
          <a:p>
            <a:r>
              <a:rPr lang="fr-BE" dirty="0" smtClean="0"/>
              <a:t>Un chapitre est dédié aux divers types de culture des champignons. </a:t>
            </a:r>
          </a:p>
          <a:p>
            <a:r>
              <a:rPr lang="fr-BE" dirty="0" smtClean="0"/>
              <a:t>Une section complète dévoile les stratégies mises en place par Sepp </a:t>
            </a:r>
            <a:r>
              <a:rPr lang="fr-BE" dirty="0" err="1" smtClean="0"/>
              <a:t>Holzer</a:t>
            </a:r>
            <a:r>
              <a:rPr lang="fr-BE" dirty="0" smtClean="0"/>
              <a:t> dans le jardin potager et dresse une liste précise des légumes, plantes aromatiques et médicinales à cultiver et de leurs exigences.</a:t>
            </a:r>
          </a:p>
          <a:p>
            <a:r>
              <a:rPr lang="fr-BE" dirty="0" smtClean="0"/>
              <a:t>Enfin dans une ultime partie, l’auteur évoque différents projets de </a:t>
            </a:r>
            <a:r>
              <a:rPr lang="fr-BE" dirty="0" err="1" smtClean="0"/>
              <a:t>permaculture</a:t>
            </a:r>
            <a:r>
              <a:rPr lang="fr-BE" dirty="0" smtClean="0"/>
              <a:t> auxquels il a collaboré un peu partout dans le monde. </a:t>
            </a:r>
          </a:p>
          <a:p>
            <a:r>
              <a:rPr lang="fr-BE" dirty="0" smtClean="0"/>
              <a:t>De nombreux schémas, illustrations, tableaux, photographies et croquis</a:t>
            </a:r>
          </a:p>
          <a:p>
            <a:endParaRPr lang="fr-B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Pour qui ?</a:t>
            </a:r>
            <a:endParaRPr lang="fr-BE" dirty="0"/>
          </a:p>
        </p:txBody>
      </p:sp>
      <p:sp>
        <p:nvSpPr>
          <p:cNvPr id="3" name="Espace réservé du contenu 2"/>
          <p:cNvSpPr>
            <a:spLocks noGrp="1"/>
          </p:cNvSpPr>
          <p:nvPr>
            <p:ph idx="1"/>
          </p:nvPr>
        </p:nvSpPr>
        <p:spPr/>
        <p:txBody>
          <a:bodyPr/>
          <a:lstStyle/>
          <a:p>
            <a:r>
              <a:rPr lang="fr-BE" dirty="0" smtClean="0"/>
              <a:t>Adaptation à des conditions difficiles : montagne, températures basses, forte pente…</a:t>
            </a:r>
          </a:p>
          <a:p>
            <a:pPr>
              <a:buNone/>
            </a:pPr>
            <a:endParaRPr lang="fr-B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Comic Sans MS" pitchFamily="66" charset="0"/>
              </a:rPr>
              <a:t>Méthodes</a:t>
            </a:r>
            <a:endParaRPr lang="fr-BE" dirty="0">
              <a:latin typeface="Comic Sans MS" pitchFamily="66" charset="0"/>
            </a:endParaRPr>
          </a:p>
        </p:txBody>
      </p:sp>
      <p:sp>
        <p:nvSpPr>
          <p:cNvPr id="3" name="Espace réservé du contenu 2"/>
          <p:cNvSpPr>
            <a:spLocks noGrp="1"/>
          </p:cNvSpPr>
          <p:nvPr>
            <p:ph idx="1"/>
          </p:nvPr>
        </p:nvSpPr>
        <p:spPr/>
        <p:txBody>
          <a:bodyPr>
            <a:normAutofit fontScale="70000" lnSpcReduction="20000"/>
          </a:bodyPr>
          <a:lstStyle/>
          <a:p>
            <a:r>
              <a:rPr lang="fr-BE" dirty="0" smtClean="0"/>
              <a:t>Création de terrasses, plantations de fruitiers pour tenir le sol, et mélange de graines utiles (comestibles, médicinales…)</a:t>
            </a:r>
          </a:p>
          <a:p>
            <a:r>
              <a:rPr lang="fr-BE" dirty="0" smtClean="0"/>
              <a:t>Captage de l’eau des sources, création de bassins, distribution de l’eau, production d’électricité </a:t>
            </a:r>
          </a:p>
          <a:p>
            <a:r>
              <a:rPr lang="fr-BE" dirty="0" smtClean="0"/>
              <a:t>Les dizaines de bassins créent un microclimat</a:t>
            </a:r>
          </a:p>
          <a:p>
            <a:r>
              <a:rPr lang="fr-BE" dirty="0" smtClean="0"/>
              <a:t>Aquaculture, bassin dos au vent et plein soleil, grandes diversité de poissons, même brochets, écrevisses</a:t>
            </a:r>
          </a:p>
          <a:p>
            <a:r>
              <a:rPr lang="fr-BE" dirty="0" err="1" smtClean="0"/>
              <a:t>Hügelkultur</a:t>
            </a:r>
            <a:r>
              <a:rPr lang="fr-BE" dirty="0" smtClean="0"/>
              <a:t>, enfouir du bois sous 50 cm de sol pour en faire une réserve d’eau et de nutriments pour les plantes cultivées au dessus</a:t>
            </a:r>
          </a:p>
          <a:p>
            <a:r>
              <a:rPr lang="fr-BE" dirty="0" smtClean="0"/>
              <a:t>Utilisation de pièges à chaleur avec des pierres au sol et dans l’eau</a:t>
            </a:r>
          </a:p>
          <a:p>
            <a:r>
              <a:rPr lang="fr-BE" dirty="0" smtClean="0"/>
              <a:t>Pas d’arrosages, les plantes gèrent elles-mêmes</a:t>
            </a:r>
          </a:p>
          <a:p>
            <a:r>
              <a:rPr lang="fr-BE" dirty="0" smtClean="0"/>
              <a:t>Vaches, cochons, chevaux en liberté</a:t>
            </a:r>
          </a:p>
          <a:p>
            <a:r>
              <a:rPr lang="fr-BE" dirty="0" smtClean="0"/>
              <a:t>Culture de champignons </a:t>
            </a:r>
            <a:r>
              <a:rPr lang="fr-BE" smtClean="0"/>
              <a:t>(shiitake</a:t>
            </a:r>
            <a:r>
              <a:rPr lang="fr-BE" dirty="0" smtClean="0"/>
              <a:t>…)</a:t>
            </a:r>
          </a:p>
          <a:p>
            <a:endParaRPr lang="fr-BE" dirty="0" smtClean="0"/>
          </a:p>
          <a:p>
            <a:endParaRPr lang="fr-B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Livres</a:t>
            </a:r>
            <a:endParaRPr lang="fr-BE" dirty="0"/>
          </a:p>
        </p:txBody>
      </p:sp>
      <p:sp>
        <p:nvSpPr>
          <p:cNvPr id="3" name="Espace réservé du contenu 2"/>
          <p:cNvSpPr>
            <a:spLocks noGrp="1"/>
          </p:cNvSpPr>
          <p:nvPr>
            <p:ph idx="1"/>
          </p:nvPr>
        </p:nvSpPr>
        <p:spPr/>
        <p:txBody>
          <a:bodyPr>
            <a:noAutofit/>
          </a:bodyPr>
          <a:lstStyle/>
          <a:p>
            <a:r>
              <a:rPr lang="fr-BE" sz="1800" dirty="0" smtClean="0"/>
              <a:t>Suivant le </a:t>
            </a:r>
            <a:r>
              <a:rPr lang="fr-BE" sz="1800" dirty="0" err="1" smtClean="0"/>
              <a:t>mooc</a:t>
            </a:r>
            <a:r>
              <a:rPr lang="fr-BE" sz="1800" dirty="0" smtClean="0"/>
              <a:t> </a:t>
            </a:r>
            <a:r>
              <a:rPr lang="fr-BE" sz="1800" dirty="0" err="1" smtClean="0"/>
              <a:t>Permaculture</a:t>
            </a:r>
            <a:r>
              <a:rPr lang="fr-BE" sz="1800" dirty="0" smtClean="0"/>
              <a:t> de l’université des colibris :</a:t>
            </a:r>
          </a:p>
          <a:p>
            <a:endParaRPr lang="fr-BE" sz="1800" dirty="0" smtClean="0"/>
          </a:p>
          <a:p>
            <a:r>
              <a:rPr lang="fr-BE" sz="1800" b="1" dirty="0" smtClean="0"/>
              <a:t>Manuels de </a:t>
            </a:r>
            <a:r>
              <a:rPr lang="fr-BE" sz="1800" b="1" dirty="0" err="1" smtClean="0"/>
              <a:t>permaculture</a:t>
            </a:r>
            <a:endParaRPr lang="fr-BE" sz="1800" b="1" dirty="0" smtClean="0"/>
          </a:p>
          <a:p>
            <a:r>
              <a:rPr lang="fr-BE" sz="1800" dirty="0" smtClean="0"/>
              <a:t> </a:t>
            </a:r>
          </a:p>
          <a:p>
            <a:r>
              <a:rPr lang="fr-BE" sz="1800" dirty="0" err="1" smtClean="0"/>
              <a:t>Holmgren</a:t>
            </a:r>
            <a:r>
              <a:rPr lang="fr-BE" sz="1800" dirty="0" smtClean="0"/>
              <a:t>, David, </a:t>
            </a:r>
            <a:r>
              <a:rPr lang="fr-BE" sz="1800" i="1" dirty="0" err="1" smtClean="0"/>
              <a:t>Permaculture</a:t>
            </a:r>
            <a:r>
              <a:rPr lang="fr-BE" sz="1800" i="1" dirty="0" smtClean="0"/>
              <a:t>, Principes et pistes d'action pour un mode de vie soutenable</a:t>
            </a:r>
            <a:r>
              <a:rPr lang="fr-BE" sz="1800" dirty="0" smtClean="0"/>
              <a:t>, Éditions Rue de l'Échiquier, </a:t>
            </a:r>
            <a:r>
              <a:rPr lang="fr-BE" sz="1800" dirty="0" smtClean="0"/>
              <a:t>2014</a:t>
            </a:r>
            <a:endParaRPr lang="fr-BE" sz="1800" dirty="0" smtClean="0"/>
          </a:p>
          <a:p>
            <a:r>
              <a:rPr lang="fr-BE" sz="1800" dirty="0" err="1" smtClean="0"/>
              <a:t>Mollison</a:t>
            </a:r>
            <a:r>
              <a:rPr lang="fr-BE" sz="1800" dirty="0" smtClean="0"/>
              <a:t>, Bill, </a:t>
            </a:r>
            <a:r>
              <a:rPr lang="fr-BE" sz="1800" i="1" dirty="0" smtClean="0"/>
              <a:t>A </a:t>
            </a:r>
            <a:r>
              <a:rPr lang="fr-BE" sz="1800" i="1" dirty="0" err="1" smtClean="0"/>
              <a:t>designer's</a:t>
            </a:r>
            <a:r>
              <a:rPr lang="fr-BE" sz="1800" i="1" dirty="0" smtClean="0"/>
              <a:t> </a:t>
            </a:r>
            <a:r>
              <a:rPr lang="fr-BE" sz="1800" i="1" dirty="0" err="1" smtClean="0"/>
              <a:t>Manual</a:t>
            </a:r>
            <a:r>
              <a:rPr lang="fr-BE" sz="1800" i="1" dirty="0" smtClean="0"/>
              <a:t>, </a:t>
            </a:r>
            <a:r>
              <a:rPr lang="fr-BE" sz="1800" dirty="0" err="1" smtClean="0"/>
              <a:t>Tagari</a:t>
            </a:r>
            <a:r>
              <a:rPr lang="fr-BE" sz="1800" dirty="0" smtClean="0"/>
              <a:t> Publications, </a:t>
            </a:r>
            <a:r>
              <a:rPr lang="fr-BE" sz="1800" dirty="0" smtClean="0"/>
              <a:t>1988</a:t>
            </a:r>
            <a:endParaRPr lang="fr-BE" sz="1800" dirty="0" smtClean="0"/>
          </a:p>
          <a:p>
            <a:r>
              <a:rPr lang="fr-BE" sz="1800" dirty="0" err="1" smtClean="0"/>
              <a:t>Whitefield</a:t>
            </a:r>
            <a:r>
              <a:rPr lang="fr-BE" sz="1800" dirty="0" smtClean="0"/>
              <a:t>, Patrick, </a:t>
            </a:r>
            <a:r>
              <a:rPr lang="fr-BE" sz="1800" i="1" dirty="0" smtClean="0"/>
              <a:t>The </a:t>
            </a:r>
            <a:r>
              <a:rPr lang="fr-BE" sz="1800" i="1" dirty="0" err="1" smtClean="0"/>
              <a:t>Earth</a:t>
            </a:r>
            <a:r>
              <a:rPr lang="fr-BE" sz="1800" i="1" dirty="0" smtClean="0"/>
              <a:t> Care </a:t>
            </a:r>
            <a:r>
              <a:rPr lang="fr-BE" sz="1800" i="1" dirty="0" err="1" smtClean="0"/>
              <a:t>manual</a:t>
            </a:r>
            <a:r>
              <a:rPr lang="fr-BE" sz="1800" i="1" dirty="0" smtClean="0"/>
              <a:t>, A </a:t>
            </a:r>
            <a:r>
              <a:rPr lang="fr-BE" sz="1800" i="1" dirty="0" err="1" smtClean="0"/>
              <a:t>Permaculture</a:t>
            </a:r>
            <a:r>
              <a:rPr lang="fr-BE" sz="1800" i="1" dirty="0" smtClean="0"/>
              <a:t> </a:t>
            </a:r>
            <a:r>
              <a:rPr lang="fr-BE" sz="1800" i="1" dirty="0" err="1" smtClean="0"/>
              <a:t>Handbook</a:t>
            </a:r>
            <a:r>
              <a:rPr lang="fr-BE" sz="1800" i="1" dirty="0" smtClean="0"/>
              <a:t> for </a:t>
            </a:r>
            <a:r>
              <a:rPr lang="fr-BE" sz="1800" i="1" dirty="0" err="1" smtClean="0"/>
              <a:t>Britain</a:t>
            </a:r>
            <a:r>
              <a:rPr lang="fr-BE" sz="1800" i="1" dirty="0" smtClean="0"/>
              <a:t> and </a:t>
            </a:r>
            <a:r>
              <a:rPr lang="fr-BE" sz="1800" i="1" dirty="0" err="1" smtClean="0"/>
              <a:t>other</a:t>
            </a:r>
            <a:r>
              <a:rPr lang="fr-BE" sz="1800" i="1" dirty="0" smtClean="0"/>
              <a:t> </a:t>
            </a:r>
            <a:r>
              <a:rPr lang="fr-BE" sz="1800" i="1" dirty="0" err="1" smtClean="0"/>
              <a:t>Temperat</a:t>
            </a:r>
            <a:r>
              <a:rPr lang="fr-BE" sz="1800" i="1" dirty="0" smtClean="0"/>
              <a:t> </a:t>
            </a:r>
            <a:r>
              <a:rPr lang="fr-BE" sz="1800" i="1" dirty="0" err="1" smtClean="0"/>
              <a:t>Climates</a:t>
            </a:r>
            <a:r>
              <a:rPr lang="fr-BE" sz="1800" i="1" dirty="0" smtClean="0"/>
              <a:t>, </a:t>
            </a:r>
            <a:r>
              <a:rPr lang="fr-BE" sz="1800" dirty="0" smtClean="0"/>
              <a:t>Permanent Publications</a:t>
            </a:r>
            <a:r>
              <a:rPr lang="fr-BE" sz="1800" i="1" dirty="0" smtClean="0"/>
              <a:t>, </a:t>
            </a:r>
            <a:r>
              <a:rPr lang="fr-BE" sz="1800" dirty="0" smtClean="0"/>
              <a:t>2004</a:t>
            </a:r>
            <a:endParaRPr lang="fr-BE" sz="1800" dirty="0" smtClean="0"/>
          </a:p>
          <a:p>
            <a:r>
              <a:rPr lang="fr-BE" sz="1800" dirty="0" smtClean="0"/>
              <a:t>Bloom, Jessi &amp; </a:t>
            </a:r>
            <a:r>
              <a:rPr lang="fr-BE" sz="1800" dirty="0" err="1" smtClean="0"/>
              <a:t>Boehnlein</a:t>
            </a:r>
            <a:r>
              <a:rPr lang="fr-BE" sz="1800" dirty="0" smtClean="0"/>
              <a:t>, Dave, </a:t>
            </a:r>
            <a:r>
              <a:rPr lang="fr-BE" sz="1800" i="1" dirty="0" smtClean="0"/>
              <a:t>La </a:t>
            </a:r>
            <a:r>
              <a:rPr lang="fr-BE" sz="1800" i="1" dirty="0" err="1" smtClean="0"/>
              <a:t>Permaculture</a:t>
            </a:r>
            <a:r>
              <a:rPr lang="fr-BE" sz="1800" i="1" dirty="0" smtClean="0"/>
              <a:t> en pratique, pour votre jardin, votre environnement et la planète !,</a:t>
            </a:r>
            <a:r>
              <a:rPr lang="fr-BE" sz="1800" dirty="0" smtClean="0"/>
              <a:t> </a:t>
            </a:r>
            <a:r>
              <a:rPr lang="fr-BE" sz="1800" dirty="0" err="1" smtClean="0"/>
              <a:t>Ulmer</a:t>
            </a:r>
            <a:r>
              <a:rPr lang="fr-BE" sz="1800" dirty="0" smtClean="0"/>
              <a:t>, </a:t>
            </a:r>
            <a:r>
              <a:rPr lang="fr-BE" sz="1800" dirty="0" smtClean="0"/>
              <a:t>2015</a:t>
            </a:r>
            <a:endParaRPr lang="fr-BE" sz="1800" dirty="0" smtClean="0"/>
          </a:p>
          <a:p>
            <a:r>
              <a:rPr lang="fr-BE" sz="1800" dirty="0" err="1" smtClean="0"/>
              <a:t>Morrow</a:t>
            </a:r>
            <a:r>
              <a:rPr lang="fr-BE" sz="1800" dirty="0" smtClean="0"/>
              <a:t>, Rosemary, </a:t>
            </a:r>
            <a:r>
              <a:rPr lang="fr-BE" sz="1800" i="1" dirty="0" smtClean="0"/>
              <a:t>Manuel d’apprentissage pas à pas de la </a:t>
            </a:r>
            <a:r>
              <a:rPr lang="fr-BE" sz="1800" i="1" dirty="0" err="1" smtClean="0"/>
              <a:t>permaculture</a:t>
            </a:r>
            <a:r>
              <a:rPr lang="fr-BE" sz="1800" dirty="0" smtClean="0"/>
              <a:t>, Éditions Imagine Un colibri, </a:t>
            </a:r>
            <a:r>
              <a:rPr lang="fr-BE" sz="1800" dirty="0" smtClean="0"/>
              <a:t>2015</a:t>
            </a:r>
            <a:endParaRPr lang="fr-BE" sz="1800" dirty="0" smtClean="0"/>
          </a:p>
          <a:p>
            <a:r>
              <a:rPr lang="fr-BE" sz="1800" dirty="0" smtClean="0"/>
              <a:t>Hopkins, Rob,</a:t>
            </a:r>
            <a:r>
              <a:rPr lang="fr-BE" sz="1800" i="1" dirty="0" smtClean="0"/>
              <a:t> Manuel de transition, de la dépendance au pétrole à la résilience locale</a:t>
            </a:r>
            <a:r>
              <a:rPr lang="fr-BE" sz="1800" dirty="0" smtClean="0"/>
              <a:t>, Les Éditions </a:t>
            </a:r>
            <a:r>
              <a:rPr lang="fr-BE" sz="1800" dirty="0" err="1" smtClean="0"/>
              <a:t>Écosociété</a:t>
            </a:r>
            <a:r>
              <a:rPr lang="fr-BE" sz="1800" dirty="0" smtClean="0"/>
              <a:t>, 2010 pour l'édition française (2008 pour l'édition originale anglaise)</a:t>
            </a:r>
          </a:p>
          <a:p>
            <a:pPr>
              <a:buNone/>
            </a:pPr>
            <a:endParaRPr lang="fr-BE" sz="14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Autofit/>
          </a:bodyPr>
          <a:lstStyle/>
          <a:p>
            <a:r>
              <a:rPr lang="fr-BE" sz="1800" b="1" dirty="0" smtClean="0"/>
              <a:t>A l’origine du mouvement </a:t>
            </a:r>
            <a:r>
              <a:rPr lang="fr-BE" sz="1800" b="1" dirty="0" err="1" smtClean="0"/>
              <a:t>permaculturel</a:t>
            </a:r>
            <a:endParaRPr lang="fr-BE" sz="1800" b="1" dirty="0" smtClean="0"/>
          </a:p>
          <a:p>
            <a:r>
              <a:rPr lang="fr-BE" sz="1800" dirty="0" smtClean="0"/>
              <a:t> </a:t>
            </a:r>
          </a:p>
          <a:p>
            <a:r>
              <a:rPr lang="fr-BE" sz="1800" dirty="0" smtClean="0"/>
              <a:t>Fukuoka, </a:t>
            </a:r>
            <a:r>
              <a:rPr lang="fr-BE" sz="1800" dirty="0" err="1" smtClean="0"/>
              <a:t>Masanobu</a:t>
            </a:r>
            <a:r>
              <a:rPr lang="fr-BE" sz="1800" dirty="0" smtClean="0"/>
              <a:t>, </a:t>
            </a:r>
            <a:r>
              <a:rPr lang="fr-BE" sz="1800" i="1" dirty="0" smtClean="0"/>
              <a:t>La révolution d'un seul brin de paille, Une introduction à l'agriculture sauvage, </a:t>
            </a:r>
            <a:r>
              <a:rPr lang="fr-BE" sz="1800" dirty="0" smtClean="0"/>
              <a:t>Guy </a:t>
            </a:r>
            <a:r>
              <a:rPr lang="fr-BE" sz="1800" dirty="0" err="1" smtClean="0"/>
              <a:t>Trédaniel</a:t>
            </a:r>
            <a:r>
              <a:rPr lang="fr-BE" sz="1800" dirty="0" smtClean="0"/>
              <a:t> Éditeur, 2005 (1975 dans sa version originale japonaise)</a:t>
            </a:r>
          </a:p>
          <a:p>
            <a:r>
              <a:rPr lang="fr-BE" sz="1800" dirty="0" smtClean="0"/>
              <a:t> </a:t>
            </a:r>
          </a:p>
          <a:p>
            <a:r>
              <a:rPr lang="fr-BE" sz="1800" dirty="0" err="1" smtClean="0"/>
              <a:t>Mollison</a:t>
            </a:r>
            <a:r>
              <a:rPr lang="fr-BE" sz="1800" dirty="0" smtClean="0"/>
              <a:t>, Bill &amp; </a:t>
            </a:r>
            <a:r>
              <a:rPr lang="fr-BE" sz="1800" dirty="0" err="1" smtClean="0"/>
              <a:t>Holmgren</a:t>
            </a:r>
            <a:r>
              <a:rPr lang="fr-BE" sz="1800" dirty="0" smtClean="0"/>
              <a:t>, David, </a:t>
            </a:r>
            <a:r>
              <a:rPr lang="fr-BE" sz="1800" i="1" dirty="0" err="1" smtClean="0"/>
              <a:t>Permaculture</a:t>
            </a:r>
            <a:r>
              <a:rPr lang="fr-BE" sz="1800" i="1" dirty="0" smtClean="0"/>
              <a:t> 1, Une agriculture pérenne pour l'autosuffisance et les exploitations de toutes tailles</a:t>
            </a:r>
            <a:r>
              <a:rPr lang="fr-BE" sz="1800" dirty="0" smtClean="0"/>
              <a:t>, Éditions Charles </a:t>
            </a:r>
            <a:r>
              <a:rPr lang="fr-BE" sz="1800" dirty="0" err="1" smtClean="0"/>
              <a:t>Corlet</a:t>
            </a:r>
            <a:r>
              <a:rPr lang="fr-BE" sz="1800" dirty="0" smtClean="0"/>
              <a:t>, 1978 dans sa version originale anglaise, 1986 dans sa première édition française</a:t>
            </a:r>
          </a:p>
          <a:p>
            <a:r>
              <a:rPr lang="fr-BE" sz="1800" dirty="0" smtClean="0"/>
              <a:t> </a:t>
            </a:r>
          </a:p>
          <a:p>
            <a:r>
              <a:rPr lang="fr-BE" sz="1800" dirty="0" err="1" smtClean="0"/>
              <a:t>Mollison</a:t>
            </a:r>
            <a:r>
              <a:rPr lang="fr-BE" sz="1800" dirty="0" smtClean="0"/>
              <a:t>, Bill &amp; </a:t>
            </a:r>
            <a:r>
              <a:rPr lang="fr-BE" sz="1800" dirty="0" err="1" smtClean="0"/>
              <a:t>Holmgren</a:t>
            </a:r>
            <a:r>
              <a:rPr lang="fr-BE" sz="1800" dirty="0" smtClean="0"/>
              <a:t>, David, </a:t>
            </a:r>
            <a:r>
              <a:rPr lang="fr-BE" sz="1800" i="1" dirty="0" err="1" smtClean="0"/>
              <a:t>Permaculture</a:t>
            </a:r>
            <a:r>
              <a:rPr lang="fr-BE" sz="1800" i="1" dirty="0" smtClean="0"/>
              <a:t> 2, Aménagements pratiques à la campagne et en ville</a:t>
            </a:r>
            <a:r>
              <a:rPr lang="fr-BE" sz="1800" dirty="0" smtClean="0"/>
              <a:t>, Éditions Charles </a:t>
            </a:r>
            <a:r>
              <a:rPr lang="fr-BE" sz="1800" dirty="0" err="1" smtClean="0"/>
              <a:t>Corlet</a:t>
            </a:r>
            <a:r>
              <a:rPr lang="fr-BE" sz="1800" dirty="0" smtClean="0"/>
              <a:t>, 1979 dans sa version originale anglaise, 1986 dans sa première édition française)</a:t>
            </a:r>
          </a:p>
          <a:p>
            <a:endParaRPr lang="fr-BE" sz="1400" b="1"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rmAutofit fontScale="25000" lnSpcReduction="20000"/>
          </a:bodyPr>
          <a:lstStyle/>
          <a:p>
            <a:r>
              <a:rPr lang="fr-BE" sz="7200" b="1" dirty="0" smtClean="0"/>
              <a:t>Introductions à la </a:t>
            </a:r>
            <a:r>
              <a:rPr lang="fr-BE" sz="7200" b="1" dirty="0" err="1" smtClean="0"/>
              <a:t>permaculture</a:t>
            </a:r>
            <a:endParaRPr lang="fr-BE" sz="7200" b="1" dirty="0" smtClean="0"/>
          </a:p>
          <a:p>
            <a:r>
              <a:rPr lang="fr-BE" sz="7200" dirty="0" smtClean="0"/>
              <a:t> </a:t>
            </a:r>
          </a:p>
          <a:p>
            <a:r>
              <a:rPr lang="fr-BE" sz="7200" dirty="0" err="1" smtClean="0"/>
              <a:t>Mollison</a:t>
            </a:r>
            <a:r>
              <a:rPr lang="fr-BE" sz="7200" dirty="0" smtClean="0"/>
              <a:t>, Bill, </a:t>
            </a:r>
            <a:r>
              <a:rPr lang="fr-BE" sz="7200" i="1" dirty="0" smtClean="0"/>
              <a:t>Introduction à la </a:t>
            </a:r>
            <a:r>
              <a:rPr lang="fr-BE" sz="7200" i="1" dirty="0" err="1" smtClean="0"/>
              <a:t>permaculture</a:t>
            </a:r>
            <a:r>
              <a:rPr lang="fr-BE" sz="7200" i="1" dirty="0" smtClean="0"/>
              <a:t>,</a:t>
            </a:r>
            <a:r>
              <a:rPr lang="fr-BE" sz="7200" dirty="0" smtClean="0"/>
              <a:t> Passerelle Éco, 2013</a:t>
            </a:r>
          </a:p>
          <a:p>
            <a:r>
              <a:rPr lang="fr-BE" sz="7200" dirty="0" smtClean="0"/>
              <a:t> </a:t>
            </a:r>
          </a:p>
          <a:p>
            <a:r>
              <a:rPr lang="fr-BE" sz="7200" dirty="0" err="1" smtClean="0"/>
              <a:t>Whitefield</a:t>
            </a:r>
            <a:r>
              <a:rPr lang="fr-BE" sz="7200" dirty="0" smtClean="0"/>
              <a:t>, Patrick, </a:t>
            </a:r>
            <a:r>
              <a:rPr lang="fr-BE" sz="7200" i="1" dirty="0" smtClean="0"/>
              <a:t>Graines de </a:t>
            </a:r>
            <a:r>
              <a:rPr lang="fr-BE" sz="7200" i="1" dirty="0" err="1" smtClean="0"/>
              <a:t>permaculture</a:t>
            </a:r>
            <a:r>
              <a:rPr lang="fr-BE" sz="7200" i="1" dirty="0" smtClean="0"/>
              <a:t>,</a:t>
            </a:r>
            <a:r>
              <a:rPr lang="fr-BE" sz="7200" dirty="0" smtClean="0"/>
              <a:t> Passerelle Éco, 2009</a:t>
            </a:r>
          </a:p>
          <a:p>
            <a:r>
              <a:rPr lang="fr-BE" sz="7200" dirty="0" smtClean="0"/>
              <a:t> </a:t>
            </a:r>
          </a:p>
          <a:p>
            <a:r>
              <a:rPr lang="fr-BE" sz="7200" dirty="0" err="1" smtClean="0"/>
              <a:t>Holzer</a:t>
            </a:r>
            <a:r>
              <a:rPr lang="fr-BE" sz="7200" dirty="0" smtClean="0"/>
              <a:t>, Sepp, </a:t>
            </a:r>
            <a:r>
              <a:rPr lang="fr-BE" sz="7200" i="1" dirty="0" smtClean="0"/>
              <a:t>La </a:t>
            </a:r>
            <a:r>
              <a:rPr lang="fr-BE" sz="7200" i="1" dirty="0" err="1" smtClean="0"/>
              <a:t>Permaculture</a:t>
            </a:r>
            <a:r>
              <a:rPr lang="fr-BE" sz="7200" i="1" dirty="0" smtClean="0"/>
              <a:t> de Sepp </a:t>
            </a:r>
            <a:r>
              <a:rPr lang="fr-BE" sz="7200" i="1" dirty="0" err="1" smtClean="0"/>
              <a:t>Holzer</a:t>
            </a:r>
            <a:r>
              <a:rPr lang="fr-BE" sz="7200" i="1" dirty="0" smtClean="0"/>
              <a:t>, Guide pratique pour jardins et productions agricoles diversifiées, </a:t>
            </a:r>
            <a:r>
              <a:rPr lang="fr-BE" sz="7200" dirty="0" smtClean="0"/>
              <a:t>Éditions Imagine Un colibri, 2011</a:t>
            </a:r>
          </a:p>
          <a:p>
            <a:r>
              <a:rPr lang="fr-BE" sz="7200" dirty="0" smtClean="0"/>
              <a:t> </a:t>
            </a:r>
          </a:p>
          <a:p>
            <a:r>
              <a:rPr lang="fr-BE" sz="7200" dirty="0" smtClean="0"/>
              <a:t>Hervé-Gruyer, Charles &amp; Perrine, </a:t>
            </a:r>
            <a:r>
              <a:rPr lang="fr-BE" sz="7200" i="1" dirty="0" err="1" smtClean="0"/>
              <a:t>Permaculture</a:t>
            </a:r>
            <a:r>
              <a:rPr lang="fr-BE" sz="7200" i="1" dirty="0" smtClean="0"/>
              <a:t>, Guérir la Terre, nourrir les Hommes</a:t>
            </a:r>
            <a:r>
              <a:rPr lang="fr-BE" sz="7200" dirty="0" smtClean="0"/>
              <a:t>, Actes Sud, 2014</a:t>
            </a:r>
          </a:p>
          <a:p>
            <a:r>
              <a:rPr lang="fr-BE" sz="7200" dirty="0" smtClean="0"/>
              <a:t> </a:t>
            </a:r>
          </a:p>
          <a:p>
            <a:r>
              <a:rPr lang="fr-BE" sz="7200" dirty="0" err="1" smtClean="0"/>
              <a:t>Véret</a:t>
            </a:r>
            <a:r>
              <a:rPr lang="fr-BE" sz="7200" dirty="0" smtClean="0"/>
              <a:t>, Gildas, </a:t>
            </a:r>
            <a:r>
              <a:rPr lang="fr-BE" sz="7200" i="1" dirty="0" err="1" smtClean="0"/>
              <a:t>Permaculture</a:t>
            </a:r>
            <a:r>
              <a:rPr lang="fr-BE" sz="7200" i="1" dirty="0" smtClean="0"/>
              <a:t>, créer un mode de vie durable, comprendre les enjeux et concevoir des solutions, </a:t>
            </a:r>
            <a:r>
              <a:rPr lang="fr-BE" sz="7200" dirty="0" err="1" smtClean="0"/>
              <a:t>Rustica</a:t>
            </a:r>
            <a:r>
              <a:rPr lang="fr-BE" sz="7200" dirty="0" smtClean="0"/>
              <a:t> éditions, </a:t>
            </a:r>
            <a:r>
              <a:rPr lang="fr-BE" sz="7200" dirty="0" smtClean="0"/>
              <a:t>2017</a:t>
            </a:r>
            <a:endParaRPr lang="fr-BE" sz="72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Autofit/>
          </a:bodyPr>
          <a:lstStyle/>
          <a:p>
            <a:endParaRPr lang="fr-BE" sz="1600" b="1" dirty="0" smtClean="0"/>
          </a:p>
          <a:p>
            <a:r>
              <a:rPr lang="fr-BE" sz="1600" b="1" dirty="0" smtClean="0"/>
              <a:t>Ouvrages </a:t>
            </a:r>
            <a:r>
              <a:rPr lang="fr-BE" sz="1600" b="1" dirty="0" smtClean="0"/>
              <a:t>spécialisés</a:t>
            </a:r>
            <a:endParaRPr lang="fr-BE" sz="1600" dirty="0" smtClean="0"/>
          </a:p>
          <a:p>
            <a:r>
              <a:rPr lang="fr-BE" sz="1600" dirty="0" err="1" smtClean="0"/>
              <a:t>Whitefield</a:t>
            </a:r>
            <a:r>
              <a:rPr lang="fr-BE" sz="1600" dirty="0" smtClean="0"/>
              <a:t>, Patrick, </a:t>
            </a:r>
            <a:r>
              <a:rPr lang="fr-BE" sz="1600" i="1" dirty="0" smtClean="0"/>
              <a:t>Créer son jardin forêt, Une forêt comestible de fruits, légumes, aromatiques et champignons au jardin</a:t>
            </a:r>
            <a:r>
              <a:rPr lang="fr-BE" sz="1600" dirty="0" smtClean="0"/>
              <a:t>, Éditions Imagine Un colibri, </a:t>
            </a:r>
            <a:r>
              <a:rPr lang="fr-BE" sz="1600" dirty="0" smtClean="0"/>
              <a:t>2011</a:t>
            </a:r>
            <a:r>
              <a:rPr lang="fr-BE" sz="1600" dirty="0" smtClean="0"/>
              <a:t> </a:t>
            </a:r>
          </a:p>
          <a:p>
            <a:r>
              <a:rPr lang="fr-BE" sz="1600" dirty="0" smtClean="0"/>
              <a:t>Bourguignon, Claude &amp; Lydia, </a:t>
            </a:r>
            <a:r>
              <a:rPr lang="fr-BE" sz="1600" i="1" dirty="0" smtClean="0"/>
              <a:t>La terre, le sol, les champs, pour retrouver une agriculture saine,</a:t>
            </a:r>
            <a:endParaRPr lang="fr-BE" sz="1600" dirty="0" smtClean="0"/>
          </a:p>
          <a:p>
            <a:r>
              <a:rPr lang="fr-BE" sz="1600" dirty="0" smtClean="0"/>
              <a:t>Éditions Sang de la Terre, </a:t>
            </a:r>
            <a:r>
              <a:rPr lang="fr-BE" sz="1600" dirty="0" smtClean="0"/>
              <a:t>1989</a:t>
            </a:r>
            <a:endParaRPr lang="fr-BE" sz="1600" dirty="0" smtClean="0"/>
          </a:p>
          <a:p>
            <a:r>
              <a:rPr lang="fr-BE" sz="1600" dirty="0" smtClean="0"/>
              <a:t>Bertrand Bernard &amp; Renaud Victor, </a:t>
            </a:r>
            <a:r>
              <a:rPr lang="fr-BE" sz="1600" i="1" dirty="0" smtClean="0"/>
              <a:t>Le génie du sol vivant</a:t>
            </a:r>
            <a:r>
              <a:rPr lang="fr-BE" sz="1600" dirty="0" smtClean="0"/>
              <a:t>, Édition de </a:t>
            </a:r>
            <a:r>
              <a:rPr lang="fr-BE" sz="1600" dirty="0" err="1" smtClean="0"/>
              <a:t>Terran</a:t>
            </a:r>
            <a:r>
              <a:rPr lang="fr-BE" sz="1600" dirty="0" smtClean="0"/>
              <a:t>, </a:t>
            </a:r>
            <a:r>
              <a:rPr lang="fr-BE" sz="1600" dirty="0" smtClean="0"/>
              <a:t>2009</a:t>
            </a:r>
            <a:endParaRPr lang="fr-BE" sz="1600" dirty="0" smtClean="0"/>
          </a:p>
          <a:p>
            <a:r>
              <a:rPr lang="fr-BE" sz="1600" dirty="0" err="1" smtClean="0"/>
              <a:t>Pousset</a:t>
            </a:r>
            <a:r>
              <a:rPr lang="fr-BE" sz="1600" dirty="0" smtClean="0"/>
              <a:t>, Joseph, </a:t>
            </a:r>
            <a:r>
              <a:rPr lang="fr-BE" sz="1600" i="1" dirty="0" smtClean="0"/>
              <a:t>Engrais verts et fertilité des sols</a:t>
            </a:r>
            <a:r>
              <a:rPr lang="fr-BE" sz="1600" dirty="0" smtClean="0"/>
              <a:t>, France Agricole Editions, </a:t>
            </a:r>
            <a:r>
              <a:rPr lang="fr-BE" sz="1600" dirty="0" smtClean="0"/>
              <a:t>2002</a:t>
            </a:r>
            <a:endParaRPr lang="fr-BE" sz="1600" dirty="0" smtClean="0"/>
          </a:p>
          <a:p>
            <a:r>
              <a:rPr lang="fr-BE" sz="1600" dirty="0" err="1" smtClean="0"/>
              <a:t>Soltner</a:t>
            </a:r>
            <a:r>
              <a:rPr lang="fr-BE" sz="1600" dirty="0" smtClean="0"/>
              <a:t>, Dominique, </a:t>
            </a:r>
            <a:r>
              <a:rPr lang="fr-BE" sz="1600" i="1" dirty="0" smtClean="0"/>
              <a:t>L'Arbre et la haie: pour la production agricole, pour l'équilibre écologique et le cadre de vie rurale</a:t>
            </a:r>
            <a:r>
              <a:rPr lang="fr-BE" sz="1600" dirty="0" smtClean="0"/>
              <a:t>, Sciences et techniques agricoles, </a:t>
            </a:r>
            <a:r>
              <a:rPr lang="fr-BE" sz="1600" dirty="0" smtClean="0"/>
              <a:t>1973</a:t>
            </a:r>
            <a:endParaRPr lang="fr-BE" sz="1600" dirty="0" smtClean="0"/>
          </a:p>
          <a:p>
            <a:r>
              <a:rPr lang="fr-BE" sz="1600" dirty="0" err="1" smtClean="0"/>
              <a:t>Couplan</a:t>
            </a:r>
            <a:r>
              <a:rPr lang="fr-BE" sz="1600" dirty="0" smtClean="0"/>
              <a:t>, François &amp; </a:t>
            </a:r>
            <a:r>
              <a:rPr lang="fr-BE" sz="1600" dirty="0" err="1" smtClean="0"/>
              <a:t>Styner</a:t>
            </a:r>
            <a:r>
              <a:rPr lang="fr-BE" sz="1600" dirty="0" smtClean="0"/>
              <a:t>, Eva, </a:t>
            </a:r>
            <a:r>
              <a:rPr lang="fr-BE" sz="1600" i="1" dirty="0" smtClean="0"/>
              <a:t>Guide des plantes sauvages comestibles et toxiques, </a:t>
            </a:r>
            <a:r>
              <a:rPr lang="fr-BE" sz="1600" dirty="0" err="1" smtClean="0"/>
              <a:t>Delachaux</a:t>
            </a:r>
            <a:r>
              <a:rPr lang="fr-BE" sz="1600" dirty="0" smtClean="0"/>
              <a:t> et </a:t>
            </a:r>
            <a:r>
              <a:rPr lang="fr-BE" sz="1600" dirty="0" err="1" smtClean="0"/>
              <a:t>Niestlé</a:t>
            </a:r>
            <a:r>
              <a:rPr lang="fr-BE" sz="1600" dirty="0" smtClean="0"/>
              <a:t>, </a:t>
            </a:r>
            <a:r>
              <a:rPr lang="fr-BE" sz="1600" dirty="0" smtClean="0"/>
              <a:t>1994</a:t>
            </a:r>
            <a:endParaRPr lang="fr-BE" sz="1600" dirty="0" smtClean="0"/>
          </a:p>
          <a:p>
            <a:r>
              <a:rPr lang="fr-BE" sz="1600" dirty="0" smtClean="0"/>
              <a:t>Oliva, Jean-Pierre &amp; </a:t>
            </a:r>
            <a:r>
              <a:rPr lang="fr-BE" sz="1600" dirty="0" err="1" smtClean="0"/>
              <a:t>Courgey</a:t>
            </a:r>
            <a:r>
              <a:rPr lang="fr-BE" sz="1600" dirty="0" smtClean="0"/>
              <a:t>, Samuel,</a:t>
            </a:r>
            <a:r>
              <a:rPr lang="fr-BE" sz="1600" i="1" dirty="0" smtClean="0"/>
              <a:t> L'isolation thermique écologique: conception, matériaux, mise en </a:t>
            </a:r>
            <a:r>
              <a:rPr lang="fr-BE" sz="1600" i="1" dirty="0" err="1" smtClean="0"/>
              <a:t>oeuvre</a:t>
            </a:r>
            <a:r>
              <a:rPr lang="fr-BE" sz="1600" dirty="0" smtClean="0"/>
              <a:t>, Terre vivante, </a:t>
            </a:r>
            <a:r>
              <a:rPr lang="fr-BE" sz="1600" dirty="0" smtClean="0"/>
              <a:t>2010</a:t>
            </a:r>
            <a:endParaRPr lang="fr-BE" sz="16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rmAutofit fontScale="40000" lnSpcReduction="20000"/>
          </a:bodyPr>
          <a:lstStyle/>
          <a:p>
            <a:pPr>
              <a:buNone/>
            </a:pPr>
            <a:endParaRPr lang="fr-BE" dirty="0" smtClean="0"/>
          </a:p>
          <a:p>
            <a:r>
              <a:rPr lang="fr-BE" dirty="0" smtClean="0"/>
              <a:t>Fortier, Jean-Martin, </a:t>
            </a:r>
            <a:r>
              <a:rPr lang="fr-BE" i="1" dirty="0" smtClean="0"/>
              <a:t>Le jardinier maraîcher : manuel d'agriculture biologique sur petite surface</a:t>
            </a:r>
            <a:r>
              <a:rPr lang="fr-BE" dirty="0" smtClean="0"/>
              <a:t>, </a:t>
            </a:r>
            <a:r>
              <a:rPr lang="fr-BE" dirty="0" err="1" smtClean="0"/>
              <a:t>Écosociété</a:t>
            </a:r>
            <a:r>
              <a:rPr lang="fr-BE" dirty="0" smtClean="0"/>
              <a:t>, 2015</a:t>
            </a:r>
          </a:p>
          <a:p>
            <a:pPr>
              <a:buNone/>
            </a:pPr>
            <a:endParaRPr lang="fr-BE" dirty="0" smtClean="0"/>
          </a:p>
          <a:p>
            <a:r>
              <a:rPr lang="fr-BE" dirty="0" smtClean="0"/>
              <a:t>Coleman, Eliott, </a:t>
            </a:r>
            <a:r>
              <a:rPr lang="fr-BE" i="1" dirty="0" smtClean="0"/>
              <a:t>Four-</a:t>
            </a:r>
            <a:r>
              <a:rPr lang="fr-BE" i="1" dirty="0" err="1" smtClean="0"/>
              <a:t>Season</a:t>
            </a:r>
            <a:r>
              <a:rPr lang="fr-BE" i="1" dirty="0" smtClean="0"/>
              <a:t> </a:t>
            </a:r>
            <a:r>
              <a:rPr lang="fr-BE" i="1" dirty="0" err="1" smtClean="0"/>
              <a:t>Harvest</a:t>
            </a:r>
            <a:r>
              <a:rPr lang="fr-BE" i="1" dirty="0" smtClean="0"/>
              <a:t>: </a:t>
            </a:r>
            <a:r>
              <a:rPr lang="fr-BE" i="1" dirty="0" err="1" smtClean="0"/>
              <a:t>Organic</a:t>
            </a:r>
            <a:r>
              <a:rPr lang="fr-BE" i="1" dirty="0" smtClean="0"/>
              <a:t> </a:t>
            </a:r>
            <a:r>
              <a:rPr lang="fr-BE" i="1" dirty="0" err="1" smtClean="0"/>
              <a:t>Vegetables</a:t>
            </a:r>
            <a:r>
              <a:rPr lang="fr-BE" i="1" dirty="0" smtClean="0"/>
              <a:t> </a:t>
            </a:r>
            <a:r>
              <a:rPr lang="fr-BE" i="1" dirty="0" err="1" smtClean="0"/>
              <a:t>from</a:t>
            </a:r>
            <a:r>
              <a:rPr lang="fr-BE" i="1" dirty="0" smtClean="0"/>
              <a:t> </a:t>
            </a:r>
            <a:r>
              <a:rPr lang="fr-BE" i="1" dirty="0" err="1" smtClean="0"/>
              <a:t>Your</a:t>
            </a:r>
            <a:r>
              <a:rPr lang="fr-BE" i="1" dirty="0" smtClean="0"/>
              <a:t> Home Garden All </a:t>
            </a:r>
            <a:r>
              <a:rPr lang="fr-BE" i="1" dirty="0" err="1" smtClean="0"/>
              <a:t>Year</a:t>
            </a:r>
            <a:r>
              <a:rPr lang="fr-BE" i="1" dirty="0" smtClean="0"/>
              <a:t> Long</a:t>
            </a:r>
            <a:r>
              <a:rPr lang="fr-BE" dirty="0" smtClean="0"/>
              <a:t>, </a:t>
            </a:r>
            <a:r>
              <a:rPr lang="fr-BE" i="1" dirty="0" smtClean="0"/>
              <a:t>2nd Edition,</a:t>
            </a:r>
            <a:r>
              <a:rPr lang="fr-BE" dirty="0" smtClean="0"/>
              <a:t> Chelsea Green </a:t>
            </a:r>
            <a:r>
              <a:rPr lang="fr-BE" dirty="0" err="1" smtClean="0"/>
              <a:t>Publishing</a:t>
            </a:r>
            <a:r>
              <a:rPr lang="fr-BE" dirty="0" smtClean="0"/>
              <a:t>, 28 févr. 2012</a:t>
            </a:r>
          </a:p>
          <a:p>
            <a:pPr>
              <a:buNone/>
            </a:pPr>
            <a:endParaRPr lang="fr-BE" dirty="0" smtClean="0"/>
          </a:p>
          <a:p>
            <a:r>
              <a:rPr lang="fr-BE" dirty="0" err="1" smtClean="0"/>
              <a:t>Jeavons</a:t>
            </a:r>
            <a:r>
              <a:rPr lang="fr-BE" dirty="0" smtClean="0"/>
              <a:t>, John, </a:t>
            </a:r>
            <a:r>
              <a:rPr lang="fr-BE" i="1" dirty="0" smtClean="0"/>
              <a:t>Comment faire pousser plus de légumes : que vous ne l'auriez cru possible sur moins de terrain que vous ne puissiez l'imaginer : une introduction à la méthode intensive française biodynamique d'horticulture organique</a:t>
            </a:r>
            <a:r>
              <a:rPr lang="fr-BE" dirty="0" smtClean="0"/>
              <a:t>, </a:t>
            </a:r>
            <a:r>
              <a:rPr lang="fr-BE" dirty="0" err="1" smtClean="0"/>
              <a:t>Ecology</a:t>
            </a:r>
            <a:r>
              <a:rPr lang="fr-BE" dirty="0" smtClean="0"/>
              <a:t> Action, 1982</a:t>
            </a:r>
          </a:p>
          <a:p>
            <a:pPr>
              <a:buNone/>
            </a:pPr>
            <a:endParaRPr lang="fr-BE" dirty="0" smtClean="0"/>
          </a:p>
          <a:p>
            <a:r>
              <a:rPr lang="fr-BE" dirty="0" err="1" smtClean="0"/>
              <a:t>Bedouet</a:t>
            </a:r>
            <a:r>
              <a:rPr lang="fr-BE" dirty="0" smtClean="0"/>
              <a:t>, Linda, </a:t>
            </a:r>
            <a:r>
              <a:rPr lang="fr-BE" i="1" dirty="0" err="1" smtClean="0"/>
              <a:t>Permaculture</a:t>
            </a:r>
            <a:r>
              <a:rPr lang="fr-BE" i="1" dirty="0" smtClean="0"/>
              <a:t> &amp; </a:t>
            </a:r>
            <a:r>
              <a:rPr lang="fr-BE" i="1" dirty="0" err="1" smtClean="0"/>
              <a:t>agroécologie</a:t>
            </a:r>
            <a:r>
              <a:rPr lang="fr-BE" i="1" dirty="0" smtClean="0"/>
              <a:t> : créer sa micro-ferme: Le guide-témoignage pour lancer sa micro-ferme productive, rentable, et bénéfique à l'environnement et aux hommes</a:t>
            </a:r>
            <a:r>
              <a:rPr lang="fr-BE" dirty="0" smtClean="0"/>
              <a:t>, </a:t>
            </a:r>
            <a:r>
              <a:rPr lang="fr-BE" dirty="0" err="1" smtClean="0"/>
              <a:t>Rustica</a:t>
            </a:r>
            <a:r>
              <a:rPr lang="fr-BE" dirty="0" smtClean="0"/>
              <a:t> éditions, </a:t>
            </a:r>
            <a:r>
              <a:rPr lang="fr-BE" dirty="0" smtClean="0"/>
              <a:t>2017</a:t>
            </a:r>
            <a:endParaRPr lang="fr-BE" dirty="0" smtClean="0"/>
          </a:p>
          <a:p>
            <a:r>
              <a:rPr lang="fr-BE" dirty="0" err="1" smtClean="0"/>
              <a:t>Benyus</a:t>
            </a:r>
            <a:r>
              <a:rPr lang="fr-BE" dirty="0" smtClean="0"/>
              <a:t>, Janine M., </a:t>
            </a:r>
            <a:r>
              <a:rPr lang="fr-BE" i="1" dirty="0" err="1" smtClean="0"/>
              <a:t>Biomimétisme</a:t>
            </a:r>
            <a:r>
              <a:rPr lang="fr-BE" i="1" dirty="0" smtClean="0"/>
              <a:t>, Quand la nature inspire des innovations durables,</a:t>
            </a:r>
            <a:r>
              <a:rPr lang="fr-BE" dirty="0" smtClean="0"/>
              <a:t> Rue de l'Échiquier, 2011 (1998 pour l’édition anglaise)</a:t>
            </a:r>
          </a:p>
          <a:p>
            <a:r>
              <a:rPr lang="fr-BE" dirty="0" smtClean="0"/>
              <a:t> </a:t>
            </a:r>
          </a:p>
          <a:p>
            <a:r>
              <a:rPr lang="fr-BE" b="1" dirty="0" err="1" smtClean="0"/>
              <a:t>Permaculture</a:t>
            </a:r>
            <a:r>
              <a:rPr lang="fr-BE" b="1" dirty="0" smtClean="0"/>
              <a:t> humaine</a:t>
            </a:r>
            <a:br>
              <a:rPr lang="fr-BE" b="1" dirty="0" smtClean="0"/>
            </a:br>
            <a:endParaRPr lang="fr-BE" dirty="0" smtClean="0"/>
          </a:p>
          <a:p>
            <a:r>
              <a:rPr lang="fr-BE" dirty="0" smtClean="0"/>
              <a:t>Rosenberg, Marshall B., </a:t>
            </a:r>
            <a:r>
              <a:rPr lang="fr-BE" i="1" dirty="0" smtClean="0"/>
              <a:t>Les mots sont des fenêtres (ou bien ce sont des murs): introduction à la communication non violente</a:t>
            </a:r>
            <a:r>
              <a:rPr lang="fr-BE" dirty="0" smtClean="0"/>
              <a:t>, La Découverte, </a:t>
            </a:r>
            <a:r>
              <a:rPr lang="fr-BE" dirty="0" smtClean="0"/>
              <a:t>2005</a:t>
            </a:r>
            <a:endParaRPr lang="fr-BE" dirty="0" smtClean="0"/>
          </a:p>
          <a:p>
            <a:r>
              <a:rPr lang="fr-BE" dirty="0" smtClean="0"/>
              <a:t>Lecomte, Jacques, </a:t>
            </a:r>
            <a:r>
              <a:rPr lang="fr-BE" i="1" dirty="0" smtClean="0"/>
              <a:t>Introduction à la psychologie positive</a:t>
            </a:r>
            <a:r>
              <a:rPr lang="fr-BE" dirty="0" smtClean="0"/>
              <a:t>, </a:t>
            </a:r>
            <a:r>
              <a:rPr lang="fr-BE" dirty="0" err="1" smtClean="0"/>
              <a:t>Dunod</a:t>
            </a:r>
            <a:r>
              <a:rPr lang="fr-BE" dirty="0" smtClean="0"/>
              <a:t>, </a:t>
            </a:r>
            <a:r>
              <a:rPr lang="fr-BE" dirty="0" smtClean="0"/>
              <a:t>2014</a:t>
            </a:r>
            <a:endParaRPr lang="fr-BE" dirty="0" smtClean="0"/>
          </a:p>
          <a:p>
            <a:r>
              <a:rPr lang="fr-BE" dirty="0" smtClean="0"/>
              <a:t>Morin, Edgar, </a:t>
            </a:r>
            <a:r>
              <a:rPr lang="fr-BE" i="1" dirty="0" smtClean="0"/>
              <a:t>Introduction à la pensée complexe</a:t>
            </a:r>
            <a:r>
              <a:rPr lang="fr-BE" dirty="0" smtClean="0"/>
              <a:t>, Le Seuil, </a:t>
            </a:r>
            <a:r>
              <a:rPr lang="fr-BE" dirty="0" smtClean="0"/>
              <a:t>1990</a:t>
            </a:r>
            <a:endParaRPr lang="fr-BE" dirty="0" smtClean="0"/>
          </a:p>
          <a:p>
            <a:r>
              <a:rPr lang="fr-BE" dirty="0" err="1" smtClean="0"/>
              <a:t>Noubel</a:t>
            </a:r>
            <a:r>
              <a:rPr lang="fr-BE" dirty="0" smtClean="0"/>
              <a:t>, Jean-François,</a:t>
            </a:r>
            <a:r>
              <a:rPr lang="fr-BE" i="1" dirty="0" smtClean="0"/>
              <a:t> Intelligence Collective, la révolution invisible,</a:t>
            </a:r>
            <a:r>
              <a:rPr lang="fr-BE" dirty="0" smtClean="0"/>
              <a:t> The </a:t>
            </a:r>
            <a:r>
              <a:rPr lang="fr-BE" dirty="0" err="1" smtClean="0"/>
              <a:t>Transitioner</a:t>
            </a:r>
            <a:r>
              <a:rPr lang="fr-BE" dirty="0" smtClean="0"/>
              <a:t>, </a:t>
            </a:r>
            <a:r>
              <a:rPr lang="fr-BE" dirty="0" smtClean="0"/>
              <a:t>2004</a:t>
            </a:r>
            <a:endParaRPr lang="fr-BE" dirty="0" smtClean="0"/>
          </a:p>
          <a:p>
            <a:r>
              <a:rPr lang="fr-BE" dirty="0" smtClean="0"/>
              <a:t>Ricard, Matthieu, </a:t>
            </a:r>
            <a:r>
              <a:rPr lang="fr-BE" i="1" dirty="0" smtClean="0"/>
              <a:t>Plaidoyer pour l'altruisme: La Force de la bienveillance</a:t>
            </a:r>
            <a:r>
              <a:rPr lang="fr-BE" dirty="0" smtClean="0"/>
              <a:t>, Robert Laffont, </a:t>
            </a:r>
            <a:r>
              <a:rPr lang="fr-BE" dirty="0" smtClean="0"/>
              <a:t>2013</a:t>
            </a:r>
            <a:endParaRPr lang="fr-BE"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Autofit/>
          </a:bodyPr>
          <a:lstStyle/>
          <a:p>
            <a:r>
              <a:rPr lang="fr-BE" sz="1400" b="1" dirty="0" smtClean="0"/>
              <a:t>Contexte et enjeux</a:t>
            </a:r>
          </a:p>
          <a:p>
            <a:r>
              <a:rPr lang="fr-BE" sz="1400" dirty="0" smtClean="0"/>
              <a:t> </a:t>
            </a:r>
          </a:p>
          <a:p>
            <a:r>
              <a:rPr lang="fr-BE" sz="1400" dirty="0" smtClean="0"/>
              <a:t>Darwin, Charles,</a:t>
            </a:r>
            <a:r>
              <a:rPr lang="fr-BE" sz="1400" i="1" dirty="0" smtClean="0"/>
              <a:t> L’origine des espèces au moyen de la sélection naturelle ou la préservation des races favorisée dans la lutte pour la survie,</a:t>
            </a:r>
            <a:r>
              <a:rPr lang="fr-BE" sz="1400" dirty="0" smtClean="0"/>
              <a:t> GF Flammarion, 2008 (première édition : 1859)</a:t>
            </a:r>
          </a:p>
          <a:p>
            <a:r>
              <a:rPr lang="fr-BE" sz="1400" dirty="0" smtClean="0"/>
              <a:t> </a:t>
            </a:r>
          </a:p>
          <a:p>
            <a:r>
              <a:rPr lang="fr-BE" sz="1400" dirty="0" err="1" smtClean="0"/>
              <a:t>Ramade</a:t>
            </a:r>
            <a:r>
              <a:rPr lang="fr-BE" sz="1400" dirty="0" smtClean="0"/>
              <a:t>, François, Éléments</a:t>
            </a:r>
            <a:r>
              <a:rPr lang="fr-BE" sz="1400" i="1" dirty="0" smtClean="0"/>
              <a:t> d'écologie : Écologie fondamentale - 4e édition, </a:t>
            </a:r>
            <a:r>
              <a:rPr lang="fr-BE" sz="1400" dirty="0" err="1" smtClean="0"/>
              <a:t>Dunod</a:t>
            </a:r>
            <a:r>
              <a:rPr lang="fr-BE" sz="1400" dirty="0" smtClean="0"/>
              <a:t>, 2009</a:t>
            </a:r>
          </a:p>
          <a:p>
            <a:r>
              <a:rPr lang="fr-BE" sz="1400" dirty="0" smtClean="0"/>
              <a:t> </a:t>
            </a:r>
          </a:p>
          <a:p>
            <a:r>
              <a:rPr lang="fr-BE" sz="1400" dirty="0" smtClean="0"/>
              <a:t>Lévi-Strauss, Claude,</a:t>
            </a:r>
            <a:r>
              <a:rPr lang="fr-BE" sz="1400" i="1" dirty="0" smtClean="0"/>
              <a:t> Race et histoire, </a:t>
            </a:r>
            <a:r>
              <a:rPr lang="fr-BE" sz="1400" dirty="0" smtClean="0"/>
              <a:t>Denoël, 1987</a:t>
            </a:r>
          </a:p>
          <a:p>
            <a:r>
              <a:rPr lang="fr-BE" sz="1400" dirty="0" smtClean="0"/>
              <a:t> </a:t>
            </a:r>
          </a:p>
          <a:p>
            <a:r>
              <a:rPr lang="fr-BE" sz="1400" dirty="0" err="1" smtClean="0"/>
              <a:t>Jancovici</a:t>
            </a:r>
            <a:r>
              <a:rPr lang="fr-BE" sz="1400" dirty="0" smtClean="0"/>
              <a:t>, Jean-Marc &amp; Grandjean, Alain, </a:t>
            </a:r>
            <a:r>
              <a:rPr lang="fr-BE" sz="1400" i="1" dirty="0" smtClean="0"/>
              <a:t>Le Plein s'il vous plaît. La solution au problème de l'énergie,</a:t>
            </a:r>
            <a:r>
              <a:rPr lang="fr-BE" sz="1400" dirty="0" smtClean="0"/>
              <a:t> Le Seuil, 2006</a:t>
            </a:r>
          </a:p>
          <a:p>
            <a:r>
              <a:rPr lang="fr-BE" sz="1400" dirty="0" smtClean="0"/>
              <a:t> </a:t>
            </a:r>
          </a:p>
          <a:p>
            <a:r>
              <a:rPr lang="fr-BE" sz="1400" dirty="0" smtClean="0"/>
              <a:t>GIEC : </a:t>
            </a:r>
            <a:r>
              <a:rPr lang="fr-BE" sz="1400" i="1" dirty="0" smtClean="0"/>
              <a:t>Changements climatiques 2014: Rapport de synthèse. Contribution des Groupes de travail I, II et III au cinquième Rapport d’évaluation du Groupe d’experts intergouvernemental sur l’évolution du climat, </a:t>
            </a:r>
            <a:r>
              <a:rPr lang="fr-BE" sz="1400" dirty="0" smtClean="0"/>
              <a:t>GIEC, Genève, 2014</a:t>
            </a:r>
          </a:p>
          <a:p>
            <a:r>
              <a:rPr lang="fr-BE" sz="1400" dirty="0" smtClean="0"/>
              <a:t> </a:t>
            </a:r>
          </a:p>
          <a:p>
            <a:r>
              <a:rPr lang="fr-BE" sz="1400" dirty="0" smtClean="0"/>
              <a:t>Dupuy, Jean-Pierre, </a:t>
            </a:r>
            <a:r>
              <a:rPr lang="fr-BE" sz="1400" i="1" dirty="0" smtClean="0"/>
              <a:t>Pour un catastrophisme éclairé, Quand l’impossible est certain,</a:t>
            </a:r>
            <a:r>
              <a:rPr lang="fr-BE" sz="1400" dirty="0" smtClean="0"/>
              <a:t> Éditions du Seuil, 2002</a:t>
            </a:r>
          </a:p>
          <a:p>
            <a:r>
              <a:rPr lang="fr-BE" sz="1400" dirty="0" smtClean="0"/>
              <a:t> </a:t>
            </a:r>
          </a:p>
          <a:p>
            <a:r>
              <a:rPr lang="fr-BE" sz="1400" dirty="0" err="1" smtClean="0"/>
              <a:t>Diamond</a:t>
            </a:r>
            <a:r>
              <a:rPr lang="fr-BE" sz="1400" dirty="0" smtClean="0"/>
              <a:t>, Jared, </a:t>
            </a:r>
            <a:r>
              <a:rPr lang="fr-BE" sz="1400" i="1" dirty="0" smtClean="0"/>
              <a:t>Effondrement: comment les sociétés décident de leur disparition ou de leur survie, </a:t>
            </a:r>
            <a:r>
              <a:rPr lang="fr-BE" sz="1400" dirty="0" smtClean="0"/>
              <a:t>Folio, </a:t>
            </a:r>
            <a:r>
              <a:rPr lang="fr-BE" sz="1400" dirty="0" smtClean="0"/>
              <a:t>2009</a:t>
            </a:r>
            <a:endParaRPr lang="fr-BE" sz="14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rmAutofit fontScale="47500" lnSpcReduction="20000"/>
          </a:bodyPr>
          <a:lstStyle/>
          <a:p>
            <a:r>
              <a:rPr lang="fr-BE" dirty="0" err="1" smtClean="0"/>
              <a:t>Servigne,Pablo</a:t>
            </a:r>
            <a:r>
              <a:rPr lang="fr-BE" dirty="0" smtClean="0"/>
              <a:t> &amp; Stevens, Raphaël,</a:t>
            </a:r>
            <a:r>
              <a:rPr lang="fr-BE" i="1" dirty="0" smtClean="0"/>
              <a:t> Comment tout peut s'effondrer. Petit manuel de </a:t>
            </a:r>
            <a:r>
              <a:rPr lang="fr-BE" i="1" dirty="0" err="1" smtClean="0"/>
              <a:t>collapsologie</a:t>
            </a:r>
            <a:r>
              <a:rPr lang="fr-BE" i="1" dirty="0" smtClean="0"/>
              <a:t> à l'usage des générations présentes: Petit manuel de </a:t>
            </a:r>
            <a:r>
              <a:rPr lang="fr-BE" i="1" dirty="0" err="1" smtClean="0"/>
              <a:t>collapsologie</a:t>
            </a:r>
            <a:r>
              <a:rPr lang="fr-BE" i="1" dirty="0" smtClean="0"/>
              <a:t> à l'usage des générations présentes</a:t>
            </a:r>
            <a:r>
              <a:rPr lang="fr-BE" dirty="0" smtClean="0"/>
              <a:t>, Éditions du Seuil, 2017</a:t>
            </a:r>
          </a:p>
          <a:p>
            <a:r>
              <a:rPr lang="fr-BE" dirty="0" smtClean="0"/>
              <a:t> </a:t>
            </a:r>
          </a:p>
          <a:p>
            <a:r>
              <a:rPr lang="fr-BE" dirty="0" smtClean="0"/>
              <a:t>Hulot, Nicolas, </a:t>
            </a:r>
            <a:r>
              <a:rPr lang="fr-BE" i="1" dirty="0" smtClean="0"/>
              <a:t>Le syndrome du Titanic,</a:t>
            </a:r>
            <a:r>
              <a:rPr lang="fr-BE" dirty="0" smtClean="0"/>
              <a:t> Calmann-Lévy, 2004</a:t>
            </a:r>
          </a:p>
          <a:p>
            <a:r>
              <a:rPr lang="fr-BE" dirty="0" smtClean="0"/>
              <a:t> </a:t>
            </a:r>
          </a:p>
          <a:p>
            <a:r>
              <a:rPr lang="fr-BE" dirty="0" err="1" smtClean="0"/>
              <a:t>Fressoz</a:t>
            </a:r>
            <a:r>
              <a:rPr lang="fr-BE" dirty="0" smtClean="0"/>
              <a:t>, Jean-Baptiste &amp; </a:t>
            </a:r>
            <a:r>
              <a:rPr lang="fr-BE" dirty="0" err="1" smtClean="0"/>
              <a:t>Bonneuil</a:t>
            </a:r>
            <a:r>
              <a:rPr lang="fr-BE" dirty="0" smtClean="0"/>
              <a:t>, Christophe, </a:t>
            </a:r>
            <a:r>
              <a:rPr lang="fr-BE" i="1" dirty="0" smtClean="0"/>
              <a:t>L'Événement </a:t>
            </a:r>
            <a:r>
              <a:rPr lang="fr-BE" i="1" dirty="0" err="1" smtClean="0"/>
              <a:t>anthropocène</a:t>
            </a:r>
            <a:r>
              <a:rPr lang="fr-BE" i="1" dirty="0" smtClean="0"/>
              <a:t>. La Terre, l'histoire et nous: La Terre, l'histoire et nous,</a:t>
            </a:r>
            <a:r>
              <a:rPr lang="fr-BE" dirty="0" smtClean="0"/>
              <a:t> Éditions du Seuil, 2013</a:t>
            </a:r>
          </a:p>
          <a:p>
            <a:r>
              <a:rPr lang="fr-BE" dirty="0" smtClean="0"/>
              <a:t> </a:t>
            </a:r>
          </a:p>
          <a:p>
            <a:r>
              <a:rPr lang="fr-BE" dirty="0" err="1" smtClean="0"/>
              <a:t>Viveret</a:t>
            </a:r>
            <a:r>
              <a:rPr lang="fr-BE" dirty="0" smtClean="0"/>
              <a:t>, Patrick, </a:t>
            </a:r>
            <a:r>
              <a:rPr lang="fr-BE" i="1" dirty="0" smtClean="0"/>
              <a:t>Pourquoi ça ne va pas plus mal ?</a:t>
            </a:r>
            <a:r>
              <a:rPr lang="fr-BE" dirty="0" smtClean="0"/>
              <a:t>, Fayard, 2005</a:t>
            </a:r>
          </a:p>
          <a:p>
            <a:r>
              <a:rPr lang="fr-BE" dirty="0" smtClean="0"/>
              <a:t> </a:t>
            </a:r>
          </a:p>
          <a:p>
            <a:r>
              <a:rPr lang="fr-BE" dirty="0" smtClean="0"/>
              <a:t>Lecomte, Jacques, </a:t>
            </a:r>
            <a:r>
              <a:rPr lang="fr-BE" i="1" dirty="0" smtClean="0"/>
              <a:t>La Bonté humaine : Altruisme, empathie, générosité</a:t>
            </a:r>
            <a:r>
              <a:rPr lang="fr-BE" dirty="0" smtClean="0"/>
              <a:t>, Odile Jacob, 2012</a:t>
            </a:r>
          </a:p>
          <a:p>
            <a:r>
              <a:rPr lang="fr-BE" dirty="0" smtClean="0"/>
              <a:t> </a:t>
            </a:r>
          </a:p>
          <a:p>
            <a:r>
              <a:rPr lang="fr-BE" dirty="0" smtClean="0"/>
              <a:t>Lecomte, Jacques, </a:t>
            </a:r>
            <a:r>
              <a:rPr lang="fr-BE" i="1" dirty="0" smtClean="0"/>
              <a:t>Le Monde va beaucoup mieux que vous ne le croyez !</a:t>
            </a:r>
            <a:r>
              <a:rPr lang="fr-BE" dirty="0" smtClean="0"/>
              <a:t>, Les Arènes, 2017</a:t>
            </a:r>
          </a:p>
          <a:p>
            <a:r>
              <a:rPr lang="fr-BE" dirty="0" smtClean="0"/>
              <a:t> </a:t>
            </a:r>
          </a:p>
          <a:p>
            <a:r>
              <a:rPr lang="fr-BE" dirty="0" smtClean="0"/>
              <a:t>Hopkins, Rob, </a:t>
            </a:r>
            <a:r>
              <a:rPr lang="fr-BE" i="1" dirty="0" smtClean="0"/>
              <a:t>Ils changent le monde! . 1001 initiatives de transition écologique: 1001 initiatives de transition écologique</a:t>
            </a:r>
            <a:r>
              <a:rPr lang="fr-BE" dirty="0" smtClean="0"/>
              <a:t>, Le Seuil, 2014</a:t>
            </a:r>
          </a:p>
          <a:p>
            <a:r>
              <a:rPr lang="fr-BE" dirty="0" smtClean="0"/>
              <a:t> </a:t>
            </a:r>
          </a:p>
          <a:p>
            <a:r>
              <a:rPr lang="fr-BE" dirty="0" err="1" smtClean="0"/>
              <a:t>Rabhi</a:t>
            </a:r>
            <a:r>
              <a:rPr lang="fr-BE" dirty="0" smtClean="0"/>
              <a:t>, Pierre, </a:t>
            </a:r>
            <a:r>
              <a:rPr lang="fr-BE" i="1" dirty="0" smtClean="0"/>
              <a:t>Vers la sobriété heureuse</a:t>
            </a:r>
            <a:r>
              <a:rPr lang="fr-BE" dirty="0" smtClean="0"/>
              <a:t>, Éditions Actes Sud, </a:t>
            </a:r>
            <a:r>
              <a:rPr lang="fr-BE" dirty="0" smtClean="0"/>
              <a:t>2010</a:t>
            </a:r>
            <a:endParaRPr lang="fr-BE"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mtClean="0">
                <a:latin typeface="Comic Sans MS" pitchFamily="66" charset="0"/>
              </a:rPr>
              <a:t>La ferme du Bec Hellouin</a:t>
            </a:r>
            <a:endParaRPr lang="fr-BE" dirty="0">
              <a:latin typeface="Comic Sans MS" pitchFamily="66" charset="0"/>
            </a:endParaRPr>
          </a:p>
        </p:txBody>
      </p:sp>
      <p:sp>
        <p:nvSpPr>
          <p:cNvPr id="3" name="Espace réservé du contenu 2"/>
          <p:cNvSpPr>
            <a:spLocks noGrp="1"/>
          </p:cNvSpPr>
          <p:nvPr>
            <p:ph idx="1"/>
          </p:nvPr>
        </p:nvSpPr>
        <p:spPr>
          <a:xfrm>
            <a:off x="446856" y="1600200"/>
            <a:ext cx="8229600" cy="4525963"/>
          </a:xfrm>
        </p:spPr>
        <p:txBody>
          <a:bodyPr>
            <a:normAutofit fontScale="70000" lnSpcReduction="20000"/>
          </a:bodyPr>
          <a:lstStyle/>
          <a:p>
            <a:endParaRPr lang="fr-BE" smtClean="0"/>
          </a:p>
          <a:p>
            <a:endParaRPr lang="fr-BE" smtClean="0"/>
          </a:p>
          <a:p>
            <a:endParaRPr lang="fr-BE" smtClean="0"/>
          </a:p>
          <a:p>
            <a:endParaRPr lang="fr-BE" smtClean="0"/>
          </a:p>
          <a:p>
            <a:endParaRPr lang="fr-BE" smtClean="0"/>
          </a:p>
          <a:p>
            <a:endParaRPr lang="fr-BE" smtClean="0"/>
          </a:p>
          <a:p>
            <a:endParaRPr lang="fr-BE" smtClean="0"/>
          </a:p>
          <a:p>
            <a:pPr>
              <a:buNone/>
            </a:pPr>
            <a:endParaRPr lang="fr-BE" smtClean="0"/>
          </a:p>
          <a:p>
            <a:pPr>
              <a:buNone/>
            </a:pPr>
            <a:endParaRPr lang="fr-BE" smtClean="0"/>
          </a:p>
          <a:p>
            <a:pPr>
              <a:buNone/>
            </a:pPr>
            <a:endParaRPr lang="fr-BE" smtClean="0"/>
          </a:p>
          <a:p>
            <a:pPr>
              <a:buNone/>
            </a:pPr>
            <a:endParaRPr lang="fr-BE" smtClean="0"/>
          </a:p>
          <a:p>
            <a:pPr>
              <a:buNone/>
            </a:pPr>
            <a:endParaRPr lang="fr-BE" smtClean="0"/>
          </a:p>
          <a:p>
            <a:pPr>
              <a:buNone/>
            </a:pPr>
            <a:r>
              <a:rPr lang="fr-BE" smtClean="0"/>
              <a:t>Livre : « Permaculture : Guérir la terre, nourrir les hommes » </a:t>
            </a:r>
          </a:p>
          <a:p>
            <a:endParaRPr lang="fr-BE" dirty="0"/>
          </a:p>
        </p:txBody>
      </p:sp>
      <p:pic>
        <p:nvPicPr>
          <p:cNvPr id="4" name="Image 3" descr="fermedubechellouin.jpg"/>
          <p:cNvPicPr>
            <a:picLocks noChangeAspect="1"/>
          </p:cNvPicPr>
          <p:nvPr/>
        </p:nvPicPr>
        <p:blipFill>
          <a:blip r:embed="rId2" cstate="print"/>
          <a:stretch>
            <a:fillRect/>
          </a:stretch>
        </p:blipFill>
        <p:spPr>
          <a:xfrm>
            <a:off x="1115616" y="1340768"/>
            <a:ext cx="6978966" cy="401608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rmAutofit fontScale="25000" lnSpcReduction="20000"/>
          </a:bodyPr>
          <a:lstStyle/>
          <a:p>
            <a:r>
              <a:rPr lang="fr-BE" sz="5600" b="1" dirty="0" smtClean="0"/>
              <a:t>Nous vous recommandons également</a:t>
            </a:r>
            <a:br>
              <a:rPr lang="fr-BE" sz="5600" b="1" dirty="0" smtClean="0"/>
            </a:br>
            <a:endParaRPr lang="fr-BE" sz="5600" dirty="0" smtClean="0"/>
          </a:p>
          <a:p>
            <a:r>
              <a:rPr lang="fr-BE" sz="5600" dirty="0" smtClean="0"/>
              <a:t>Eric Petiot</a:t>
            </a:r>
          </a:p>
          <a:p>
            <a:r>
              <a:rPr lang="fr-BE" sz="5600" dirty="0" smtClean="0"/>
              <a:t>Les purins</a:t>
            </a:r>
          </a:p>
          <a:p>
            <a:pPr>
              <a:buNone/>
            </a:pPr>
            <a:endParaRPr lang="fr-BE" sz="5600" dirty="0" smtClean="0"/>
          </a:p>
          <a:p>
            <a:r>
              <a:rPr lang="fr-BE" sz="5600" dirty="0" smtClean="0"/>
              <a:t>Jean-Marie </a:t>
            </a:r>
            <a:r>
              <a:rPr lang="fr-BE" sz="5600" dirty="0" err="1" smtClean="0"/>
              <a:t>Pelt</a:t>
            </a:r>
            <a:endParaRPr lang="fr-BE" sz="5600" dirty="0" smtClean="0"/>
          </a:p>
          <a:p>
            <a:r>
              <a:rPr lang="fr-BE" sz="5600" dirty="0" smtClean="0"/>
              <a:t>plusieurs ouvrages : la formidable histoire des plantes, la solidarité entre plantes, animaux et humains</a:t>
            </a:r>
          </a:p>
          <a:p>
            <a:pPr>
              <a:buNone/>
            </a:pPr>
            <a:endParaRPr lang="fr-BE" sz="5600" dirty="0" smtClean="0"/>
          </a:p>
          <a:p>
            <a:r>
              <a:rPr lang="fr-BE" sz="5600" dirty="0" smtClean="0"/>
              <a:t>Rosemary </a:t>
            </a:r>
            <a:r>
              <a:rPr lang="fr-BE" sz="5600" dirty="0" err="1" smtClean="0"/>
              <a:t>Morrow</a:t>
            </a:r>
            <a:endParaRPr lang="fr-BE" sz="5600" dirty="0" smtClean="0"/>
          </a:p>
          <a:p>
            <a:r>
              <a:rPr lang="fr-BE" sz="5600" dirty="0" err="1" smtClean="0"/>
              <a:t>Earth</a:t>
            </a:r>
            <a:r>
              <a:rPr lang="fr-BE" sz="5600" dirty="0" smtClean="0"/>
              <a:t> User Guide to </a:t>
            </a:r>
            <a:r>
              <a:rPr lang="fr-BE" sz="5600" dirty="0" err="1" smtClean="0"/>
              <a:t>permaculture</a:t>
            </a:r>
            <a:endParaRPr lang="fr-BE" sz="5600" dirty="0" smtClean="0"/>
          </a:p>
          <a:p>
            <a:pPr>
              <a:buNone/>
            </a:pPr>
            <a:endParaRPr lang="fr-BE" sz="5600" dirty="0" smtClean="0"/>
          </a:p>
          <a:p>
            <a:r>
              <a:rPr lang="fr-BE" sz="5600" dirty="0" smtClean="0"/>
              <a:t>Jean-Paul Thorez</a:t>
            </a:r>
          </a:p>
          <a:p>
            <a:r>
              <a:rPr lang="fr-BE" sz="5600" dirty="0" smtClean="0"/>
              <a:t>Mon jardin bio</a:t>
            </a:r>
          </a:p>
          <a:p>
            <a:pPr>
              <a:buNone/>
            </a:pPr>
            <a:endParaRPr lang="fr-BE" sz="5600" dirty="0" smtClean="0"/>
          </a:p>
          <a:p>
            <a:r>
              <a:rPr lang="fr-BE" sz="5600" dirty="0" smtClean="0"/>
              <a:t>Jean-Marc </a:t>
            </a:r>
            <a:r>
              <a:rPr lang="fr-BE" sz="5600" dirty="0" err="1" smtClean="0"/>
              <a:t>Jancovici</a:t>
            </a:r>
            <a:endParaRPr lang="fr-BE" sz="5600" dirty="0" smtClean="0"/>
          </a:p>
          <a:p>
            <a:r>
              <a:rPr lang="fr-BE" sz="5600" dirty="0" smtClean="0"/>
              <a:t>C'est maintenant, trois ans pour changer le monde</a:t>
            </a:r>
          </a:p>
          <a:p>
            <a:pPr>
              <a:buNone/>
            </a:pPr>
            <a:endParaRPr lang="fr-BE" sz="5600" dirty="0" smtClean="0"/>
          </a:p>
          <a:p>
            <a:r>
              <a:rPr lang="fr-BE" sz="5600" dirty="0" smtClean="0"/>
              <a:t>Jean- Marie Lespinasse</a:t>
            </a:r>
          </a:p>
          <a:p>
            <a:r>
              <a:rPr lang="fr-BE" sz="5600" dirty="0" smtClean="0"/>
              <a:t>Mon jardin </a:t>
            </a:r>
            <a:r>
              <a:rPr lang="fr-BE" sz="5600" dirty="0" smtClean="0"/>
              <a:t>naturel</a:t>
            </a:r>
          </a:p>
          <a:p>
            <a:endParaRPr lang="fr-BE" sz="5600" dirty="0" smtClean="0"/>
          </a:p>
          <a:p>
            <a:r>
              <a:rPr lang="fr-BE" sz="5600" dirty="0" smtClean="0"/>
              <a:t>Dominique </a:t>
            </a:r>
            <a:r>
              <a:rPr lang="fr-BE" sz="5600" dirty="0" err="1" smtClean="0"/>
              <a:t>Soltner</a:t>
            </a:r>
            <a:endParaRPr lang="fr-BE" sz="5600" dirty="0" smtClean="0"/>
          </a:p>
          <a:p>
            <a:r>
              <a:rPr lang="fr-BE" sz="5600" dirty="0" smtClean="0"/>
              <a:t>Le jardin sans travail du sol</a:t>
            </a:r>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Autofit/>
          </a:bodyPr>
          <a:lstStyle/>
          <a:p>
            <a:r>
              <a:rPr lang="fr-BE" sz="1600" dirty="0" err="1" smtClean="0"/>
              <a:t>Gertrud</a:t>
            </a:r>
            <a:r>
              <a:rPr lang="fr-BE" sz="1600" dirty="0" smtClean="0"/>
              <a:t> </a:t>
            </a:r>
            <a:r>
              <a:rPr lang="fr-BE" sz="1600" dirty="0" smtClean="0"/>
              <a:t>Franck</a:t>
            </a:r>
          </a:p>
          <a:p>
            <a:r>
              <a:rPr lang="fr-BE" sz="1600" dirty="0" smtClean="0"/>
              <a:t>Mon jardin sauvage</a:t>
            </a:r>
          </a:p>
          <a:p>
            <a:pPr>
              <a:buNone/>
            </a:pPr>
            <a:endParaRPr lang="fr-BE" sz="1600" dirty="0" smtClean="0"/>
          </a:p>
          <a:p>
            <a:r>
              <a:rPr lang="fr-BE" sz="1600" dirty="0" smtClean="0"/>
              <a:t>Jean-Paul </a:t>
            </a:r>
            <a:r>
              <a:rPr lang="fr-BE" sz="1600" dirty="0" err="1" smtClean="0"/>
              <a:t>Collaert</a:t>
            </a:r>
            <a:endParaRPr lang="fr-BE" sz="1600" dirty="0" smtClean="0"/>
          </a:p>
          <a:p>
            <a:r>
              <a:rPr lang="fr-BE" sz="1600" dirty="0" smtClean="0"/>
              <a:t>Le jardin écologique</a:t>
            </a:r>
          </a:p>
          <a:p>
            <a:pPr>
              <a:buNone/>
            </a:pPr>
            <a:endParaRPr lang="fr-BE" sz="1600" dirty="0" smtClean="0"/>
          </a:p>
          <a:p>
            <a:r>
              <a:rPr lang="fr-BE" sz="1600" dirty="0" smtClean="0"/>
              <a:t>Hans Wagner</a:t>
            </a:r>
          </a:p>
          <a:p>
            <a:r>
              <a:rPr lang="fr-BE" sz="1600" dirty="0" smtClean="0"/>
              <a:t>Le poireau préfère les fraises</a:t>
            </a:r>
          </a:p>
          <a:p>
            <a:pPr>
              <a:buNone/>
            </a:pPr>
            <a:endParaRPr lang="fr-BE" sz="1600" dirty="0" smtClean="0"/>
          </a:p>
          <a:p>
            <a:r>
              <a:rPr lang="fr-BE" sz="1600" dirty="0" smtClean="0"/>
              <a:t>Margit </a:t>
            </a:r>
            <a:r>
              <a:rPr lang="fr-BE" sz="1600" dirty="0" err="1" smtClean="0"/>
              <a:t>Rusch</a:t>
            </a:r>
            <a:endParaRPr lang="fr-BE" sz="1600" dirty="0" smtClean="0"/>
          </a:p>
          <a:p>
            <a:r>
              <a:rPr lang="fr-BE" sz="1600" dirty="0" smtClean="0"/>
              <a:t>Jardiner Autrement : la </a:t>
            </a:r>
            <a:r>
              <a:rPr lang="fr-BE" sz="1600" dirty="0" err="1" smtClean="0"/>
              <a:t>permaculture</a:t>
            </a:r>
            <a:r>
              <a:rPr lang="fr-BE" sz="1600" dirty="0" smtClean="0"/>
              <a:t>, conseils et principes de base</a:t>
            </a:r>
          </a:p>
          <a:p>
            <a:pPr>
              <a:buNone/>
            </a:pPr>
            <a:endParaRPr lang="fr-BE" sz="1600" dirty="0" smtClean="0"/>
          </a:p>
          <a:p>
            <a:r>
              <a:rPr lang="fr-BE" sz="1600" dirty="0" smtClean="0"/>
              <a:t>Brigitte </a:t>
            </a:r>
            <a:r>
              <a:rPr lang="fr-BE" sz="1600" dirty="0" err="1" smtClean="0"/>
              <a:t>Lapouge</a:t>
            </a:r>
            <a:r>
              <a:rPr lang="fr-BE" sz="1600" dirty="0" smtClean="0"/>
              <a:t> and </a:t>
            </a:r>
            <a:r>
              <a:rPr lang="fr-BE" sz="1600" dirty="0" err="1" smtClean="0"/>
              <a:t>co</a:t>
            </a:r>
            <a:endParaRPr lang="fr-BE" sz="1600" dirty="0" smtClean="0"/>
          </a:p>
          <a:p>
            <a:r>
              <a:rPr lang="fr-BE" sz="1600" dirty="0" smtClean="0"/>
              <a:t>Créer son jardin d'aromatiques </a:t>
            </a:r>
            <a:r>
              <a:rPr lang="fr-BE" sz="1600" dirty="0" smtClean="0"/>
              <a:t>bio</a:t>
            </a:r>
            <a:endParaRPr lang="fr-BE" sz="16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Comic Sans MS" pitchFamily="66" charset="0"/>
              </a:rPr>
              <a:t>Description</a:t>
            </a:r>
            <a:endParaRPr lang="fr-BE" dirty="0">
              <a:latin typeface="Comic Sans MS" pitchFamily="66" charset="0"/>
            </a:endParaRPr>
          </a:p>
        </p:txBody>
      </p:sp>
      <p:sp>
        <p:nvSpPr>
          <p:cNvPr id="3" name="Espace réservé du contenu 2"/>
          <p:cNvSpPr>
            <a:spLocks noGrp="1"/>
          </p:cNvSpPr>
          <p:nvPr>
            <p:ph idx="1"/>
          </p:nvPr>
        </p:nvSpPr>
        <p:spPr/>
        <p:txBody>
          <a:bodyPr>
            <a:normAutofit/>
          </a:bodyPr>
          <a:lstStyle/>
          <a:p>
            <a:pPr>
              <a:buNone/>
            </a:pPr>
            <a:r>
              <a:rPr lang="fr-BE" b="1" dirty="0" smtClean="0"/>
              <a:t>La ferme du Bec </a:t>
            </a:r>
            <a:r>
              <a:rPr lang="fr-BE" b="1" dirty="0" err="1" smtClean="0"/>
              <a:t>Hellouin</a:t>
            </a:r>
            <a:r>
              <a:rPr lang="fr-BE" dirty="0" smtClean="0"/>
              <a:t> en Normandie crée par </a:t>
            </a:r>
            <a:r>
              <a:rPr lang="fr-BE" i="1" dirty="0" smtClean="0"/>
              <a:t>Charles et Perrine Hervé-Gruyer est :</a:t>
            </a:r>
          </a:p>
          <a:p>
            <a:r>
              <a:rPr lang="fr-BE" dirty="0" smtClean="0"/>
              <a:t>un lieu de maraîchage sur les principes de la </a:t>
            </a:r>
            <a:r>
              <a:rPr lang="fr-BE" dirty="0" err="1" smtClean="0"/>
              <a:t>permaculture</a:t>
            </a:r>
            <a:endParaRPr lang="fr-BE" dirty="0" smtClean="0"/>
          </a:p>
          <a:p>
            <a:r>
              <a:rPr lang="fr-BE" dirty="0" smtClean="0"/>
              <a:t>une école de </a:t>
            </a:r>
            <a:r>
              <a:rPr lang="fr-BE" dirty="0" err="1" smtClean="0"/>
              <a:t>permaculture</a:t>
            </a:r>
            <a:r>
              <a:rPr lang="fr-BE" dirty="0" smtClean="0"/>
              <a:t> </a:t>
            </a:r>
          </a:p>
          <a:p>
            <a:r>
              <a:rPr lang="fr-BE" dirty="0" smtClean="0"/>
              <a:t>un lieu de recherche et d’étude en partenariat avec </a:t>
            </a:r>
            <a:r>
              <a:rPr lang="fr-BE" dirty="0" smtClean="0">
                <a:hlinkClick r:id="rId2"/>
              </a:rPr>
              <a:t>l’INRA</a:t>
            </a:r>
            <a:r>
              <a:rPr lang="fr-BE" dirty="0" smtClean="0"/>
              <a:t> et </a:t>
            </a:r>
            <a:r>
              <a:rPr lang="fr-BE" dirty="0" err="1" smtClean="0">
                <a:hlinkClick r:id="rId3"/>
              </a:rPr>
              <a:t>AgroParisTech</a:t>
            </a:r>
            <a:r>
              <a:rPr lang="fr-BE" dirty="0" smtClean="0"/>
              <a:t> (preuve scientifique de la viabilité économique)</a:t>
            </a:r>
            <a:endParaRPr lang="fr-B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Comic Sans MS" pitchFamily="66" charset="0"/>
              </a:rPr>
              <a:t>Pour qui ? Comment ?</a:t>
            </a:r>
            <a:endParaRPr lang="fr-BE" dirty="0">
              <a:latin typeface="Comic Sans MS" pitchFamily="66" charset="0"/>
            </a:endParaRPr>
          </a:p>
        </p:txBody>
      </p:sp>
      <p:sp>
        <p:nvSpPr>
          <p:cNvPr id="3" name="Espace réservé du contenu 2"/>
          <p:cNvSpPr>
            <a:spLocks noGrp="1"/>
          </p:cNvSpPr>
          <p:nvPr>
            <p:ph idx="1"/>
          </p:nvPr>
        </p:nvSpPr>
        <p:spPr/>
        <p:txBody>
          <a:bodyPr/>
          <a:lstStyle/>
          <a:p>
            <a:r>
              <a:rPr lang="fr-BE" dirty="0" smtClean="0"/>
              <a:t>Maraichers avec une surface de 1000 m²</a:t>
            </a:r>
          </a:p>
          <a:p>
            <a:r>
              <a:rPr lang="fr-BE" dirty="0" smtClean="0"/>
              <a:t>Travail manuel essentiellement</a:t>
            </a:r>
          </a:p>
          <a:p>
            <a:r>
              <a:rPr lang="fr-BE" dirty="0" smtClean="0"/>
              <a:t>Très forte densité de plantation de légumes</a:t>
            </a:r>
          </a:p>
          <a:p>
            <a:endParaRPr lang="fr-BE" dirty="0"/>
          </a:p>
        </p:txBody>
      </p:sp>
      <p:pic>
        <p:nvPicPr>
          <p:cNvPr id="4" name="Picture 2"/>
          <p:cNvPicPr>
            <a:picLocks noChangeAspect="1" noChangeArrowheads="1"/>
          </p:cNvPicPr>
          <p:nvPr/>
        </p:nvPicPr>
        <p:blipFill>
          <a:blip r:embed="rId2" cstate="print"/>
          <a:srcRect/>
          <a:stretch>
            <a:fillRect/>
          </a:stretch>
        </p:blipFill>
        <p:spPr bwMode="auto">
          <a:xfrm>
            <a:off x="1835697" y="3428042"/>
            <a:ext cx="5328592" cy="280927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Comic Sans MS" pitchFamily="66" charset="0"/>
              </a:rPr>
              <a:t>Méthodes</a:t>
            </a:r>
            <a:endParaRPr lang="fr-BE" dirty="0">
              <a:latin typeface="Comic Sans MS" pitchFamily="66" charset="0"/>
            </a:endParaRPr>
          </a:p>
        </p:txBody>
      </p:sp>
      <p:sp>
        <p:nvSpPr>
          <p:cNvPr id="3" name="Espace réservé du contenu 2"/>
          <p:cNvSpPr>
            <a:spLocks noGrp="1"/>
          </p:cNvSpPr>
          <p:nvPr>
            <p:ph idx="1"/>
          </p:nvPr>
        </p:nvSpPr>
        <p:spPr/>
        <p:txBody>
          <a:bodyPr>
            <a:normAutofit fontScale="25000" lnSpcReduction="20000"/>
          </a:bodyPr>
          <a:lstStyle/>
          <a:p>
            <a:r>
              <a:rPr lang="fr-BE" sz="9200" dirty="0"/>
              <a:t>Cultiver à la main permet de réaliser des tâches pour lesquelles la mécanisation </a:t>
            </a:r>
            <a:r>
              <a:rPr lang="fr-BE" sz="9200" dirty="0" smtClean="0"/>
              <a:t>est moins adaptée:  </a:t>
            </a:r>
            <a:r>
              <a:rPr lang="fr-BE" sz="9200" b="1" dirty="0"/>
              <a:t>prendre un soin extrême du sol, densifier les cultures, associer les végétaux...</a:t>
            </a:r>
          </a:p>
          <a:p>
            <a:r>
              <a:rPr lang="fr-BE" sz="9200" dirty="0" smtClean="0"/>
              <a:t>Créer</a:t>
            </a:r>
            <a:r>
              <a:rPr lang="fr-BE" sz="9200" dirty="0"/>
              <a:t>, </a:t>
            </a:r>
            <a:r>
              <a:rPr lang="fr-BE" sz="9200" b="1" dirty="0"/>
              <a:t>pour chaque mètre carré cultivé</a:t>
            </a:r>
            <a:r>
              <a:rPr lang="fr-BE" sz="9200" dirty="0"/>
              <a:t>, une </a:t>
            </a:r>
            <a:r>
              <a:rPr lang="fr-BE" sz="9200" dirty="0" smtClean="0"/>
              <a:t>valeur suffisante </a:t>
            </a:r>
            <a:r>
              <a:rPr lang="fr-BE" sz="9200" dirty="0"/>
              <a:t>pour </a:t>
            </a:r>
            <a:r>
              <a:rPr lang="fr-BE" sz="9200" b="1" dirty="0"/>
              <a:t>rémunérer </a:t>
            </a:r>
            <a:r>
              <a:rPr lang="fr-BE" sz="9200" dirty="0"/>
              <a:t>décemment le ou la maraîcher(e</a:t>
            </a:r>
            <a:r>
              <a:rPr lang="fr-BE" sz="9200" dirty="0" smtClean="0"/>
              <a:t>).</a:t>
            </a:r>
          </a:p>
          <a:p>
            <a:r>
              <a:rPr lang="fr-BE" sz="9200" dirty="0" smtClean="0"/>
              <a:t>Basé sur </a:t>
            </a:r>
            <a:r>
              <a:rPr lang="fr-BE" sz="9200" dirty="0"/>
              <a:t>Coleman et </a:t>
            </a:r>
            <a:r>
              <a:rPr lang="fr-BE" sz="9200" dirty="0" err="1" smtClean="0"/>
              <a:t>Jeavons</a:t>
            </a:r>
            <a:r>
              <a:rPr lang="fr-BE" sz="9200" dirty="0" smtClean="0"/>
              <a:t> et l’héritage </a:t>
            </a:r>
            <a:r>
              <a:rPr lang="fr-BE" sz="9200" dirty="0"/>
              <a:t>des maraîchers </a:t>
            </a:r>
            <a:r>
              <a:rPr lang="fr-BE" sz="9200" dirty="0" smtClean="0"/>
              <a:t>parisiens</a:t>
            </a:r>
          </a:p>
          <a:p>
            <a:r>
              <a:rPr lang="fr-BE" sz="9200" b="1" dirty="0" smtClean="0"/>
              <a:t>500 </a:t>
            </a:r>
            <a:r>
              <a:rPr lang="fr-BE" sz="9200" b="1" dirty="0"/>
              <a:t>à 1 </a:t>
            </a:r>
            <a:r>
              <a:rPr lang="fr-BE" sz="9200" b="1" dirty="0" smtClean="0"/>
              <a:t>000 m2 </a:t>
            </a:r>
            <a:r>
              <a:rPr lang="fr-BE" sz="9200" b="1" dirty="0"/>
              <a:t>cultivés </a:t>
            </a:r>
            <a:r>
              <a:rPr lang="fr-BE" sz="9200" b="1" dirty="0" smtClean="0"/>
              <a:t>maximum </a:t>
            </a:r>
            <a:r>
              <a:rPr lang="fr-BE" sz="9200" dirty="0" smtClean="0"/>
              <a:t>: Cette </a:t>
            </a:r>
            <a:r>
              <a:rPr lang="fr-BE" sz="9200" dirty="0"/>
              <a:t>toute petite surface cultivée autorise l’essor de </a:t>
            </a:r>
            <a:r>
              <a:rPr lang="fr-BE" sz="9200" b="1" dirty="0" err="1"/>
              <a:t>microfermes</a:t>
            </a:r>
            <a:r>
              <a:rPr lang="fr-BE" sz="9200" b="1" dirty="0"/>
              <a:t> </a:t>
            </a:r>
            <a:r>
              <a:rPr lang="fr-BE" sz="9200" b="1" dirty="0" err="1"/>
              <a:t>permaculturelles</a:t>
            </a:r>
            <a:r>
              <a:rPr lang="fr-BE" sz="9200" b="1" dirty="0"/>
              <a:t> </a:t>
            </a:r>
            <a:r>
              <a:rPr lang="fr-BE" sz="9200" b="1" dirty="0" smtClean="0"/>
              <a:t>en milieu </a:t>
            </a:r>
            <a:r>
              <a:rPr lang="fr-BE" sz="9200" b="1" dirty="0"/>
              <a:t>urbain et </a:t>
            </a:r>
            <a:r>
              <a:rPr lang="fr-BE" sz="9200" b="1" dirty="0" err="1"/>
              <a:t>péri-urbain</a:t>
            </a:r>
            <a:r>
              <a:rPr lang="fr-BE" sz="9200" dirty="0"/>
              <a:t>,</a:t>
            </a:r>
            <a:r>
              <a:rPr lang="fr-BE" sz="9200" b="1" dirty="0"/>
              <a:t> </a:t>
            </a:r>
            <a:r>
              <a:rPr lang="fr-BE" sz="9200" dirty="0"/>
              <a:t>pour lesquelles l’accès au foncier constitue le frein majeur</a:t>
            </a:r>
            <a:r>
              <a:rPr lang="fr-BE" sz="9200" dirty="0" smtClean="0"/>
              <a:t>.</a:t>
            </a:r>
          </a:p>
          <a:p>
            <a:r>
              <a:rPr lang="fr-BE" sz="9200" dirty="0"/>
              <a:t>L’intensification des cultures maraîchères permet de libérer de l’espace agricole pour </a:t>
            </a:r>
            <a:r>
              <a:rPr lang="fr-BE" sz="9200" dirty="0" smtClean="0"/>
              <a:t>d’autres usages </a:t>
            </a:r>
            <a:r>
              <a:rPr lang="fr-BE" sz="9200" dirty="0"/>
              <a:t>: </a:t>
            </a:r>
            <a:r>
              <a:rPr lang="fr-BE" sz="9200" b="1" dirty="0"/>
              <a:t>pré-verger, petit élevage, forêt-jardin, haies fruitières, fruits rouges, mares… </a:t>
            </a:r>
            <a:endParaRPr lang="fr-BE" sz="9200" b="1" dirty="0" smtClean="0"/>
          </a:p>
          <a:p>
            <a:endParaRPr lang="fr-B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Comic Sans MS" pitchFamily="66" charset="0"/>
              </a:rPr>
              <a:t>Méthodes</a:t>
            </a:r>
            <a:endParaRPr lang="fr-BE" dirty="0"/>
          </a:p>
        </p:txBody>
      </p:sp>
      <p:sp>
        <p:nvSpPr>
          <p:cNvPr id="3" name="Espace réservé du contenu 2"/>
          <p:cNvSpPr>
            <a:spLocks noGrp="1"/>
          </p:cNvSpPr>
          <p:nvPr>
            <p:ph idx="1"/>
          </p:nvPr>
        </p:nvSpPr>
        <p:spPr/>
        <p:txBody>
          <a:bodyPr>
            <a:normAutofit fontScale="70000" lnSpcReduction="20000"/>
          </a:bodyPr>
          <a:lstStyle/>
          <a:p>
            <a:r>
              <a:rPr lang="fr-BE" dirty="0" smtClean="0"/>
              <a:t>A surface égale (de l’ordre d’1 à 2 hectares), par rapport à une approche mécanisée du maraîchage, la ferme pourra offrir une diversité de productions plus grande, une meilleure autonomie en matière organique, une biodiversité accrue ainsi qu’un cadre de vie plus agréable.</a:t>
            </a:r>
          </a:p>
          <a:p>
            <a:r>
              <a:rPr lang="fr-BE" dirty="0" smtClean="0"/>
              <a:t>Idéalement une </a:t>
            </a:r>
            <a:r>
              <a:rPr lang="fr-BE" dirty="0" err="1" smtClean="0"/>
              <a:t>microferme</a:t>
            </a:r>
            <a:r>
              <a:rPr lang="fr-BE" dirty="0" smtClean="0"/>
              <a:t> comptera un grand nombre d’arbres fruitiers (haies fruitières, forêt jardin, vergers-maraîchers, pré-verger…).</a:t>
            </a:r>
          </a:p>
          <a:p>
            <a:r>
              <a:rPr lang="fr-BE" dirty="0" smtClean="0"/>
              <a:t>Planter un grand nombre d’arbres fruitiers (y compris des fruits à coque) est d’un intérêt majeur. Les arbres stockent du carbone, créent un microclimat et remplissent de nombreuses fonctions écologiques tout en donnant de  nombreuses récoltes.</a:t>
            </a:r>
          </a:p>
          <a:p>
            <a:endParaRPr lang="fr-BE" dirty="0" smtClean="0">
              <a:hlinkClick r:id="rId2"/>
            </a:endParaRPr>
          </a:p>
          <a:p>
            <a:r>
              <a:rPr lang="fr-BE" sz="2000" dirty="0" smtClean="0">
                <a:hlinkClick r:id="rId2"/>
              </a:rPr>
              <a:t>https://www.fermedubec.com/wp-content/uploads/2017/11/La-méthode-de-la-Ferme-du-Bec-Hellouin.pdf</a:t>
            </a:r>
            <a:endParaRPr lang="fr-BE" sz="2000" dirty="0" smtClean="0"/>
          </a:p>
          <a:p>
            <a:endParaRPr lang="fr-B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Comic Sans MS" pitchFamily="66" charset="0"/>
              </a:rPr>
              <a:t>Méthode</a:t>
            </a:r>
            <a:endParaRPr lang="fr-BE" dirty="0"/>
          </a:p>
        </p:txBody>
      </p:sp>
      <p:sp>
        <p:nvSpPr>
          <p:cNvPr id="3" name="Espace réservé du contenu 2"/>
          <p:cNvSpPr>
            <a:spLocks noGrp="1"/>
          </p:cNvSpPr>
          <p:nvPr>
            <p:ph idx="1"/>
          </p:nvPr>
        </p:nvSpPr>
        <p:spPr/>
        <p:txBody>
          <a:bodyPr>
            <a:normAutofit fontScale="92500"/>
          </a:bodyPr>
          <a:lstStyle/>
          <a:p>
            <a:r>
              <a:rPr lang="fr-BE" dirty="0" smtClean="0"/>
              <a:t>Jardin foret pour protéger des vents dominants</a:t>
            </a:r>
          </a:p>
          <a:p>
            <a:r>
              <a:rPr lang="fr-BE" dirty="0" smtClean="0"/>
              <a:t>Mares pour créer des microclimats</a:t>
            </a:r>
          </a:p>
          <a:p>
            <a:r>
              <a:rPr lang="fr-BE" dirty="0" smtClean="0"/>
              <a:t>Un élément à plusieurs fonctions, et plusieurs fonctions sont remplies par différents éléments. Exemples : les poules font des œufs et du fumier, les ânes fournissent force de travail et fumier… </a:t>
            </a:r>
          </a:p>
          <a:p>
            <a:r>
              <a:rPr lang="fr-BE" dirty="0" smtClean="0"/>
              <a:t>Vente directe aux consommateurs et à des restaurants gastronomiques</a:t>
            </a:r>
            <a:endParaRPr lang="fr-B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Design</a:t>
            </a:r>
            <a:endParaRPr lang="fr-BE" dirty="0"/>
          </a:p>
        </p:txBody>
      </p:sp>
      <p:sp>
        <p:nvSpPr>
          <p:cNvPr id="3" name="Espace réservé du contenu 2"/>
          <p:cNvSpPr>
            <a:spLocks noGrp="1"/>
          </p:cNvSpPr>
          <p:nvPr>
            <p:ph idx="1"/>
          </p:nvPr>
        </p:nvSpPr>
        <p:spPr/>
        <p:txBody>
          <a:bodyPr/>
          <a:lstStyle/>
          <a:p>
            <a:r>
              <a:rPr lang="fr-BE" dirty="0" smtClean="0"/>
              <a:t>Conception du lieu suivant les concepts de la </a:t>
            </a:r>
            <a:r>
              <a:rPr lang="fr-BE" dirty="0" err="1" smtClean="0"/>
              <a:t>permaculture</a:t>
            </a:r>
            <a:r>
              <a:rPr lang="fr-BE" dirty="0" smtClean="0"/>
              <a:t> :</a:t>
            </a:r>
          </a:p>
          <a:p>
            <a:r>
              <a:rPr lang="fr-BE" dirty="0" smtClean="0"/>
              <a:t>Observations : vent, soleil, pluie, microclimats, hydrologie, bâtiments, chemins, pentes, sols…</a:t>
            </a:r>
          </a:p>
          <a:p>
            <a:r>
              <a:rPr lang="fr-BE" dirty="0" smtClean="0"/>
              <a:t>Effet de lisière : bord de mare plus productif …</a:t>
            </a:r>
          </a:p>
          <a:p>
            <a:r>
              <a:rPr lang="fr-BE" dirty="0" smtClean="0"/>
              <a:t>Interactions entre les différents éléments</a:t>
            </a:r>
          </a:p>
          <a:p>
            <a:endParaRPr lang="fr-BE"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1312</Words>
  <Application>Microsoft Office PowerPoint</Application>
  <PresentationFormat>Affichage à l'écran (4:3)</PresentationFormat>
  <Paragraphs>266</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L’agriculture du futur </vt:lpstr>
      <vt:lpstr>La Permaculture</vt:lpstr>
      <vt:lpstr>La ferme du Bec Hellouin</vt:lpstr>
      <vt:lpstr>Description</vt:lpstr>
      <vt:lpstr>Pour qui ? Comment ?</vt:lpstr>
      <vt:lpstr>Méthodes</vt:lpstr>
      <vt:lpstr>Méthodes</vt:lpstr>
      <vt:lpstr>Méthode</vt:lpstr>
      <vt:lpstr>Design</vt:lpstr>
      <vt:lpstr>Zones</vt:lpstr>
      <vt:lpstr>Méthodes</vt:lpstr>
      <vt:lpstr>New Forest Farm, Mark Shepard</vt:lpstr>
      <vt:lpstr>Description</vt:lpstr>
      <vt:lpstr>  Comment capter et infiltrer l’eau sur votre terrain, le fameux Keyline design  (travail à l’aide de baissières et sous-soleuse) </vt:lpstr>
      <vt:lpstr>Pour qui ?</vt:lpstr>
      <vt:lpstr>Méthodes</vt:lpstr>
      <vt:lpstr>Méthodes</vt:lpstr>
      <vt:lpstr>Krameterhof, Sepp Holzer</vt:lpstr>
      <vt:lpstr>Description</vt:lpstr>
      <vt:lpstr>La permaculture de Sepp Holzer</vt:lpstr>
      <vt:lpstr>Pour qui ?</vt:lpstr>
      <vt:lpstr>Méthodes</vt:lpstr>
      <vt:lpstr>Livres</vt:lpstr>
      <vt:lpstr>Diapositive 24</vt:lpstr>
      <vt:lpstr>Diapositive 25</vt:lpstr>
      <vt:lpstr>Diapositive 26</vt:lpstr>
      <vt:lpstr>Diapositive 27</vt:lpstr>
      <vt:lpstr>Diapositive 28</vt:lpstr>
      <vt:lpstr>Diapositive 29</vt:lpstr>
      <vt:lpstr>Diapositive 30</vt:lpstr>
      <vt:lpstr>Diapositive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L’agriculture du futur</dc:title>
  <dc:creator>agra-46529</dc:creator>
  <cp:lastModifiedBy>agra-46529</cp:lastModifiedBy>
  <cp:revision>82</cp:revision>
  <dcterms:created xsi:type="dcterms:W3CDTF">2018-01-26T07:29:55Z</dcterms:created>
  <dcterms:modified xsi:type="dcterms:W3CDTF">2018-02-11T21:35:52Z</dcterms:modified>
</cp:coreProperties>
</file>