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8"/>
  </p:notesMasterIdLst>
  <p:sldIdLst>
    <p:sldId id="256" r:id="rId2"/>
    <p:sldId id="267" r:id="rId3"/>
    <p:sldId id="269" r:id="rId4"/>
    <p:sldId id="281" r:id="rId5"/>
    <p:sldId id="282" r:id="rId6"/>
    <p:sldId id="283" r:id="rId7"/>
    <p:sldId id="284" r:id="rId8"/>
    <p:sldId id="271" r:id="rId9"/>
    <p:sldId id="285" r:id="rId10"/>
    <p:sldId id="287" r:id="rId11"/>
    <p:sldId id="286" r:id="rId12"/>
    <p:sldId id="265" r:id="rId13"/>
    <p:sldId id="289" r:id="rId14"/>
    <p:sldId id="290" r:id="rId15"/>
    <p:sldId id="288" r:id="rId16"/>
    <p:sldId id="263" r:id="rId1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65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23" autoAdjust="0"/>
  </p:normalViewPr>
  <p:slideViewPr>
    <p:cSldViewPr>
      <p:cViewPr varScale="1">
        <p:scale>
          <a:sx n="68" d="100"/>
          <a:sy n="68" d="100"/>
        </p:scale>
        <p:origin x="-208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22"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23"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24"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25" name="AutoShape 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26" name="AutoShape 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27" name="AutoShape 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28" name="AutoShape 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29" name="AutoShape 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0" name="AutoShape 1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1" name="AutoShape 1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2" name="AutoShape 1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3" name="AutoShape 1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4" name="AutoShape 1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5" name="AutoShape 1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6" name="AutoShape 1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7" name="AutoShape 1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8" name="AutoShape 1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39" name="AutoShape 1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0" name="AutoShape 2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1" name="AutoShape 2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2" name="AutoShape 2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3" name="AutoShape 2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4" name="AutoShape 2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5" name="AutoShape 2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6" name="AutoShape 2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7" name="AutoShape 2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8" name="AutoShape 2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49" name="AutoShape 2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0" name="AutoShape 3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1" name="AutoShape 3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2" name="AutoShape 3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3" name="AutoShape 3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4" name="AutoShape 3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5" name="AutoShape 3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6" name="AutoShape 3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7" name="AutoShape 3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8" name="AutoShape 3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59" name="AutoShape 3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60" name="AutoShape 4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61" name="AutoShape 4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62" name="AutoShape 4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63" name="AutoShape 4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64" name="AutoShape 4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65" name="AutoShape 4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5166" name="Rectangle 46"/>
          <p:cNvSpPr>
            <a:spLocks noGrp="1" noRot="1" noChangeAspect="1" noChangeArrowheads="1"/>
          </p:cNvSpPr>
          <p:nvPr>
            <p:ph type="sldImg"/>
          </p:nvPr>
        </p:nvSpPr>
        <p:spPr bwMode="auto">
          <a:xfrm>
            <a:off x="1106488" y="812800"/>
            <a:ext cx="5272087" cy="393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5167" name="Rectangle 47"/>
          <p:cNvSpPr>
            <a:spLocks noGrp="1" noChangeArrowheads="1"/>
          </p:cNvSpPr>
          <p:nvPr>
            <p:ph type="body"/>
          </p:nvPr>
        </p:nvSpPr>
        <p:spPr bwMode="auto">
          <a:xfrm>
            <a:off x="755650" y="5078413"/>
            <a:ext cx="5975350" cy="473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fr-BE"/>
          </a:p>
        </p:txBody>
      </p:sp>
      <p:sp>
        <p:nvSpPr>
          <p:cNvPr id="5168" name="Rectangle 48"/>
          <p:cNvSpPr>
            <a:spLocks noGrp="1" noChangeArrowheads="1"/>
          </p:cNvSpPr>
          <p:nvPr>
            <p:ph type="hdr"/>
          </p:nvPr>
        </p:nvSpPr>
        <p:spPr bwMode="auto">
          <a:xfrm>
            <a:off x="0" y="0"/>
            <a:ext cx="320833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449263" algn="l"/>
                <a:tab pos="898525" algn="l"/>
                <a:tab pos="1347788" algn="l"/>
                <a:tab pos="1797050" algn="l"/>
                <a:tab pos="2246313" algn="l"/>
                <a:tab pos="2695575" algn="l"/>
                <a:tab pos="3144838" algn="l"/>
              </a:tabLst>
              <a:defRPr sz="1400">
                <a:solidFill>
                  <a:srgbClr val="198A8A"/>
                </a:solidFill>
                <a:latin typeface="Times New Roman" charset="0"/>
                <a:cs typeface="Lucida Sans Unicode" charset="0"/>
              </a:defRPr>
            </a:lvl1pPr>
          </a:lstStyle>
          <a:p>
            <a:endParaRPr lang="fr-BE"/>
          </a:p>
        </p:txBody>
      </p:sp>
      <p:sp>
        <p:nvSpPr>
          <p:cNvPr id="5169" name="Rectangle 49"/>
          <p:cNvSpPr>
            <a:spLocks noGrp="1" noChangeArrowheads="1"/>
          </p:cNvSpPr>
          <p:nvPr>
            <p:ph type="dt"/>
          </p:nvPr>
        </p:nvSpPr>
        <p:spPr bwMode="auto">
          <a:xfrm>
            <a:off x="4278313" y="0"/>
            <a:ext cx="320833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buClrTx/>
              <a:buFontTx/>
              <a:buNone/>
              <a:tabLst>
                <a:tab pos="449263" algn="l"/>
                <a:tab pos="898525" algn="l"/>
                <a:tab pos="1347788" algn="l"/>
                <a:tab pos="1797050" algn="l"/>
                <a:tab pos="2246313" algn="l"/>
                <a:tab pos="2695575" algn="l"/>
                <a:tab pos="3144838" algn="l"/>
              </a:tabLst>
              <a:defRPr sz="1400">
                <a:solidFill>
                  <a:srgbClr val="198A8A"/>
                </a:solidFill>
                <a:latin typeface="Times New Roman" charset="0"/>
                <a:cs typeface="Lucida Sans Unicode" charset="0"/>
              </a:defRPr>
            </a:lvl1pPr>
          </a:lstStyle>
          <a:p>
            <a:endParaRPr lang="fr-BE"/>
          </a:p>
        </p:txBody>
      </p:sp>
      <p:sp>
        <p:nvSpPr>
          <p:cNvPr id="5170" name="Rectangle 50"/>
          <p:cNvSpPr>
            <a:spLocks noGrp="1" noChangeArrowheads="1"/>
          </p:cNvSpPr>
          <p:nvPr>
            <p:ph type="ftr"/>
          </p:nvPr>
        </p:nvSpPr>
        <p:spPr bwMode="auto">
          <a:xfrm>
            <a:off x="0" y="10155238"/>
            <a:ext cx="32083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buClrTx/>
              <a:buFontTx/>
              <a:buNone/>
              <a:tabLst>
                <a:tab pos="449263" algn="l"/>
                <a:tab pos="898525" algn="l"/>
                <a:tab pos="1347788" algn="l"/>
                <a:tab pos="1797050" algn="l"/>
                <a:tab pos="2246313" algn="l"/>
                <a:tab pos="2695575" algn="l"/>
                <a:tab pos="3144838" algn="l"/>
              </a:tabLst>
              <a:defRPr sz="1400">
                <a:solidFill>
                  <a:srgbClr val="198A8A"/>
                </a:solidFill>
                <a:latin typeface="Times New Roman" charset="0"/>
                <a:cs typeface="Lucida Sans Unicode" charset="0"/>
              </a:defRPr>
            </a:lvl1pPr>
          </a:lstStyle>
          <a:p>
            <a:endParaRPr lang="fr-BE"/>
          </a:p>
        </p:txBody>
      </p:sp>
      <p:sp>
        <p:nvSpPr>
          <p:cNvPr id="5171" name="Rectangle 51"/>
          <p:cNvSpPr>
            <a:spLocks noGrp="1" noChangeArrowheads="1"/>
          </p:cNvSpPr>
          <p:nvPr>
            <p:ph type="sldNum"/>
          </p:nvPr>
        </p:nvSpPr>
        <p:spPr bwMode="auto">
          <a:xfrm>
            <a:off x="4278313" y="10155238"/>
            <a:ext cx="3208337"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buClrTx/>
              <a:buFontTx/>
              <a:buNone/>
              <a:tabLst>
                <a:tab pos="449263" algn="l"/>
                <a:tab pos="898525" algn="l"/>
                <a:tab pos="1347788" algn="l"/>
                <a:tab pos="1797050" algn="l"/>
                <a:tab pos="2246313" algn="l"/>
                <a:tab pos="2695575" algn="l"/>
                <a:tab pos="3144838" algn="l"/>
              </a:tabLst>
              <a:defRPr sz="1400">
                <a:solidFill>
                  <a:srgbClr val="198A8A"/>
                </a:solidFill>
                <a:latin typeface="Times New Roman" charset="0"/>
                <a:cs typeface="Lucida Sans Unicode" charset="0"/>
              </a:defRPr>
            </a:lvl1pPr>
          </a:lstStyle>
          <a:p>
            <a:fld id="{691E20B3-4696-CC44-8431-7F7F9D810195}" type="slidenum">
              <a:rPr lang="fr-BE"/>
              <a:pPr/>
              <a:t>‹#›</a:t>
            </a:fld>
            <a:endParaRPr lang="fr-BE"/>
          </a:p>
        </p:txBody>
      </p:sp>
    </p:spTree>
    <p:extLst>
      <p:ext uri="{BB962C8B-B14F-4D97-AF65-F5344CB8AC3E}">
        <p14:creationId xmlns:p14="http://schemas.microsoft.com/office/powerpoint/2010/main" val="32351931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1</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endParaRPr lang="fr-BE"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10</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r>
              <a:rPr lang="fr-FR" sz="1200" kern="1200" dirty="0" smtClean="0">
                <a:solidFill>
                  <a:srgbClr val="000000"/>
                </a:solidFill>
                <a:effectLst/>
                <a:latin typeface="Times New Roman" charset="0"/>
                <a:ea typeface="ＭＳ Ｐゴシック" charset="0"/>
                <a:cs typeface="+mn-cs"/>
              </a:rPr>
              <a:t>Dans le débat entre transition intérieure et extérieure, vous entendrez souvent ces deux postures contrastées :</a:t>
            </a:r>
          </a:p>
          <a:p>
            <a:pPr marL="171450" lvl="0" indent="-171450">
              <a:buFontTx/>
              <a:buChar char="-"/>
            </a:pPr>
            <a:r>
              <a:rPr lang="fr-BE" sz="1200" kern="1200" dirty="0" smtClean="0">
                <a:solidFill>
                  <a:srgbClr val="000000"/>
                </a:solidFill>
                <a:effectLst/>
                <a:latin typeface="Times New Roman" charset="0"/>
                <a:ea typeface="ＭＳ Ｐゴシック" charset="0"/>
                <a:cs typeface="+mn-cs"/>
              </a:rPr>
              <a:t>ceux et celles qui pensent que le bien-être des humains et de la planète est principalement façonné par les forces et structures sociales, économiques et poligiques qui créent de l’inégalité et des oppressions en tous genres. La solution implique alors nécessairement de le changement social et politique.</a:t>
            </a:r>
            <a:endParaRPr lang="fr-FR" sz="1200" kern="1200" dirty="0" smtClean="0">
              <a:solidFill>
                <a:srgbClr val="000000"/>
              </a:solidFill>
              <a:effectLst/>
              <a:latin typeface="Times New Roman" charset="0"/>
              <a:ea typeface="ＭＳ Ｐゴシック" charset="0"/>
              <a:cs typeface="+mn-cs"/>
            </a:endParaRPr>
          </a:p>
          <a:p>
            <a:pPr marL="171450" lvl="0" indent="-171450">
              <a:buFontTx/>
              <a:buChar char="-"/>
            </a:pPr>
            <a:r>
              <a:rPr lang="fr-BE" sz="1200" kern="1200" dirty="0" smtClean="0">
                <a:solidFill>
                  <a:srgbClr val="000000"/>
                </a:solidFill>
                <a:effectLst/>
                <a:latin typeface="Times New Roman" charset="0"/>
                <a:ea typeface="ＭＳ Ｐゴシック" charset="0"/>
                <a:cs typeface="+mn-cs"/>
              </a:rPr>
              <a:t>Ceux et celles, qui d’avantage bercés par la psychothérapie et la spiritualité, ont la croyance inverse selonlaquelle le changment ne commence pas par l’extérieure mais par l’intérieur. « Se changer soi </a:t>
            </a:r>
            <a:r>
              <a:rPr lang="fr-BE" sz="1200" i="1" kern="1200" dirty="0" smtClean="0">
                <a:solidFill>
                  <a:srgbClr val="000000"/>
                </a:solidFill>
                <a:effectLst/>
                <a:latin typeface="Times New Roman" charset="0"/>
                <a:ea typeface="ＭＳ Ｐゴシック" charset="0"/>
                <a:cs typeface="+mn-cs"/>
              </a:rPr>
              <a:t>pour</a:t>
            </a:r>
            <a:r>
              <a:rPr lang="fr-BE" sz="1200" kern="1200" dirty="0" smtClean="0">
                <a:solidFill>
                  <a:srgbClr val="000000"/>
                </a:solidFill>
                <a:effectLst/>
                <a:latin typeface="Times New Roman" charset="0"/>
                <a:ea typeface="ＭＳ Ｐゴシック" charset="0"/>
                <a:cs typeface="+mn-cs"/>
              </a:rPr>
              <a:t> changer le monde ». Si nous transformons les structures d’agression ou de domination, de cupidité ou d’agitation en chacun de nous, nous pourrons commencer à créer la société dont nous rêvons.</a:t>
            </a:r>
            <a:endParaRPr lang="fr-FR" sz="1200" kern="1200" dirty="0" smtClean="0">
              <a:solidFill>
                <a:srgbClr val="000000"/>
              </a:solidFill>
              <a:effectLst/>
              <a:latin typeface="Times New Roman" charset="0"/>
              <a:ea typeface="ＭＳ Ｐゴシック" charset="0"/>
              <a:cs typeface="+mn-cs"/>
            </a:endParaRPr>
          </a:p>
          <a:p>
            <a:pPr marL="0" lvl="0" indent="0">
              <a:buFont typeface="Arial"/>
              <a:buNone/>
            </a:pPr>
            <a:endParaRPr lang="fr-FR" sz="1200" kern="1200" dirty="0" smtClean="0">
              <a:solidFill>
                <a:srgbClr val="000000"/>
              </a:solidFill>
              <a:effectLst/>
              <a:latin typeface="Times New Roman" charset="0"/>
              <a:ea typeface="ＭＳ Ｐゴシック" charset="0"/>
              <a:cs typeface="+mn-cs"/>
            </a:endParaRPr>
          </a:p>
          <a:p>
            <a:endParaRPr lang="fr-B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11</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r>
              <a:rPr lang="fr-FR" sz="1200" kern="1200" dirty="0" smtClean="0">
                <a:solidFill>
                  <a:srgbClr val="000000"/>
                </a:solidFill>
                <a:effectLst/>
                <a:latin typeface="Times New Roman" charset="0"/>
                <a:ea typeface="ＭＳ Ｐゴシック" charset="0"/>
                <a:cs typeface="+mn-cs"/>
              </a:rPr>
              <a:t>Cette opposition est réductrice. </a:t>
            </a:r>
          </a:p>
          <a:p>
            <a:pPr marL="171450" indent="-171450">
              <a:buFont typeface="Symbol" charset="0"/>
              <a:buChar char=""/>
            </a:pPr>
            <a:r>
              <a:rPr lang="fr-FR" sz="1200" kern="1200" dirty="0" smtClean="0">
                <a:solidFill>
                  <a:srgbClr val="000000"/>
                </a:solidFill>
                <a:effectLst/>
                <a:latin typeface="Times New Roman" charset="0"/>
                <a:ea typeface="ＭＳ Ｐゴシック" charset="0"/>
                <a:cs typeface="+mn-cs"/>
              </a:rPr>
              <a:t>C’est important de complexifier notre regard et de ne pas réduire, enfermer la transition intérieure dans cette opposition. </a:t>
            </a:r>
          </a:p>
          <a:p>
            <a:pPr marL="0" lvl="0" indent="0">
              <a:buFont typeface="Arial"/>
              <a:buNone/>
            </a:pPr>
            <a:endParaRPr lang="fr-FR" sz="1200" kern="1200" dirty="0" smtClean="0">
              <a:solidFill>
                <a:srgbClr val="000000"/>
              </a:solidFill>
              <a:effectLst/>
              <a:latin typeface="Times New Roman" charset="0"/>
              <a:ea typeface="ＭＳ Ｐゴシック" charset="0"/>
              <a:cs typeface="+mn-cs"/>
            </a:endParaRPr>
          </a:p>
          <a:p>
            <a:endParaRPr lang="fr-B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76DC4645-0807-974F-87F6-28E4047C62D4}" type="slidenum">
              <a:rPr lang="fr-BE"/>
              <a:pPr/>
              <a:t>12</a:t>
            </a:fld>
            <a:endParaRPr lang="fr-BE"/>
          </a:p>
        </p:txBody>
      </p:sp>
      <p:sp>
        <p:nvSpPr>
          <p:cNvPr id="26625" name="Text Box 1"/>
          <p:cNvSpPr txBox="1">
            <a:spLocks noGrp="1" noRot="1" noChangeAspect="1" noChangeArrowheads="1"/>
          </p:cNvSpPr>
          <p:nvPr>
            <p:ph type="sldImg"/>
          </p:nvPr>
        </p:nvSpPr>
        <p:spPr bwMode="auto">
          <a:xfrm>
            <a:off x="1117600" y="812800"/>
            <a:ext cx="5256213" cy="39417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6626" name="Text Box 2"/>
          <p:cNvSpPr txBox="1">
            <a:spLocks noChangeArrowheads="1"/>
          </p:cNvSpPr>
          <p:nvPr/>
        </p:nvSpPr>
        <p:spPr bwMode="auto">
          <a:xfrm>
            <a:off x="755650" y="5078413"/>
            <a:ext cx="5981700" cy="474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fr-FR" sz="1200" kern="1200" dirty="0" smtClean="0">
                <a:solidFill>
                  <a:srgbClr val="000000"/>
                </a:solidFill>
                <a:effectLst/>
                <a:latin typeface="Times New Roman" charset="0"/>
                <a:ea typeface="ＭＳ Ｐゴシック" charset="0"/>
                <a:cs typeface="+mn-cs"/>
              </a:rPr>
              <a:t>A cette fin, il est utile de s’appuyer sur le modèle de Ken Wilber qui nous montrer la complémentarité et imbrication entre les plans intérieur et extérieur, individuel et collectif. Ces niveaux sont indissociables et se conditionnent mutuellement.</a:t>
            </a:r>
          </a:p>
          <a:p>
            <a:endParaRPr lang="fr-BE" dirty="0" smtClean="0"/>
          </a:p>
          <a:p>
            <a:r>
              <a:rPr lang="fr-FR" sz="1200" kern="1200" dirty="0" smtClean="0">
                <a:solidFill>
                  <a:srgbClr val="000000"/>
                </a:solidFill>
                <a:effectLst/>
                <a:latin typeface="Times New Roman" charset="0"/>
                <a:ea typeface="ＭＳ Ｐゴシック" charset="0"/>
                <a:cs typeface="+mn-cs"/>
              </a:rPr>
              <a:t>La transition intérieure recouvre à la fois la dimension individuelle et la dimension collective, ces deux dimensions étant intimement liées. </a:t>
            </a:r>
          </a:p>
          <a:p>
            <a:r>
              <a:rPr lang="fr-FR" sz="1200" kern="1200" dirty="0" smtClean="0">
                <a:solidFill>
                  <a:srgbClr val="000000"/>
                </a:solidFill>
                <a:effectLst/>
                <a:latin typeface="Times New Roman" charset="0"/>
                <a:ea typeface="ＭＳ Ｐゴシック" charset="0"/>
                <a:cs typeface="+mn-cs"/>
              </a:rPr>
              <a:t>Exemple du système éducatif : on retrouve ces différents niveaux :</a:t>
            </a:r>
          </a:p>
          <a:p>
            <a:pPr marL="171450" lvl="0" indent="-171450">
              <a:buFontTx/>
              <a:buChar char="-"/>
            </a:pPr>
            <a:r>
              <a:rPr lang="fr-BE" sz="1200" kern="1200" dirty="0" smtClean="0">
                <a:solidFill>
                  <a:srgbClr val="000000"/>
                </a:solidFill>
                <a:effectLst/>
                <a:latin typeface="Times New Roman" charset="0"/>
                <a:ea typeface="ＭＳ Ｐゴシック" charset="0"/>
                <a:cs typeface="+mn-cs"/>
              </a:rPr>
              <a:t>quelle représentation a-t-on des enfants, de l’intelligence, de la diversité, de l’intégration, de la relation professeur-élève, de la relation entre les élèves, de la relation à la nature ? à partir de là, on aboutit à une façon de faire l’école, d’axer l’apprentissage sur les résultats, ou l’autonomie des enfants, en lien avec l anature, une pédagogie Freinet ou Steiner</a:t>
            </a:r>
            <a:r>
              <a:rPr lang="fr-BE" sz="1200" kern="1200" dirty="0" smtClean="0">
                <a:solidFill>
                  <a:srgbClr val="000000"/>
                </a:solidFill>
                <a:effectLst/>
                <a:latin typeface="Times New Roman" charset="0"/>
                <a:ea typeface="ＭＳ Ｐゴシック" charset="0"/>
                <a:cs typeface="+mn-cs"/>
              </a:rPr>
              <a:t>…(intérieur</a:t>
            </a:r>
            <a:r>
              <a:rPr lang="fr-BE" sz="1200" kern="1200" baseline="0" dirty="0" smtClean="0">
                <a:solidFill>
                  <a:srgbClr val="000000"/>
                </a:solidFill>
                <a:effectLst/>
                <a:latin typeface="Times New Roman" charset="0"/>
                <a:ea typeface="ＭＳ Ｐゴシック" charset="0"/>
                <a:cs typeface="+mn-cs"/>
              </a:rPr>
              <a:t> collectif)</a:t>
            </a:r>
            <a:endParaRPr lang="fr-FR" sz="1200" kern="1200" dirty="0" smtClean="0">
              <a:solidFill>
                <a:srgbClr val="000000"/>
              </a:solidFill>
              <a:effectLst/>
              <a:latin typeface="Times New Roman" charset="0"/>
              <a:ea typeface="ＭＳ Ｐゴシック" charset="0"/>
              <a:cs typeface="+mn-cs"/>
            </a:endParaRPr>
          </a:p>
          <a:p>
            <a:pPr marL="171450" lvl="0" indent="-171450">
              <a:buFontTx/>
              <a:buChar char="-"/>
            </a:pPr>
            <a:r>
              <a:rPr lang="fr-BE" sz="1200" kern="1200" dirty="0" smtClean="0">
                <a:solidFill>
                  <a:srgbClr val="000000"/>
                </a:solidFill>
                <a:effectLst/>
                <a:latin typeface="Times New Roman" charset="0"/>
                <a:ea typeface="ＭＳ Ｐゴシック" charset="0"/>
                <a:cs typeface="+mn-cs"/>
              </a:rPr>
              <a:t>et comment on change les lois, on finance des alternatives, c’est le côté structurel, social, politique et économique qui est très </a:t>
            </a:r>
            <a:r>
              <a:rPr lang="fr-BE" sz="1200" kern="1200" dirty="0" smtClean="0">
                <a:solidFill>
                  <a:srgbClr val="000000"/>
                </a:solidFill>
                <a:effectLst/>
                <a:latin typeface="Times New Roman" charset="0"/>
                <a:ea typeface="ＭＳ Ｐゴシック" charset="0"/>
                <a:cs typeface="+mn-cs"/>
              </a:rPr>
              <a:t>important</a:t>
            </a:r>
            <a:r>
              <a:rPr lang="fr-BE" sz="1200" kern="1200" baseline="0" dirty="0" smtClean="0">
                <a:solidFill>
                  <a:srgbClr val="000000"/>
                </a:solidFill>
                <a:effectLst/>
                <a:latin typeface="Times New Roman" charset="0"/>
                <a:ea typeface="ＭＳ Ｐゴシック" charset="0"/>
                <a:cs typeface="+mn-cs"/>
              </a:rPr>
              <a:t> (extérieur collectif)</a:t>
            </a:r>
            <a:endParaRPr lang="fr-FR" sz="1200" kern="1200" dirty="0" smtClean="0">
              <a:solidFill>
                <a:srgbClr val="000000"/>
              </a:solidFill>
              <a:effectLst/>
              <a:latin typeface="Times New Roman" charset="0"/>
              <a:ea typeface="ＭＳ Ｐゴシック" charset="0"/>
              <a:cs typeface="+mn-cs"/>
            </a:endParaRPr>
          </a:p>
          <a:p>
            <a:pPr marL="171450" lvl="0" indent="-171450">
              <a:buFontTx/>
              <a:buChar char="-"/>
            </a:pPr>
            <a:r>
              <a:rPr lang="fr-BE" sz="1200" kern="1200" dirty="0" smtClean="0">
                <a:solidFill>
                  <a:srgbClr val="000000"/>
                </a:solidFill>
                <a:effectLst/>
                <a:latin typeface="Times New Roman" charset="0"/>
                <a:ea typeface="ＭＳ Ｐゴシック" charset="0"/>
                <a:cs typeface="+mn-cs"/>
              </a:rPr>
              <a:t>et puis il y a le niveau de l’individu : si j’ai grandi dans un système Freinet, je vais développer des valeurs de </a:t>
            </a:r>
            <a:r>
              <a:rPr lang="fr-BE" sz="1200" kern="1200" dirty="0" smtClean="0">
                <a:solidFill>
                  <a:srgbClr val="000000"/>
                </a:solidFill>
                <a:effectLst/>
                <a:latin typeface="Times New Roman" charset="0"/>
                <a:ea typeface="ＭＳ Ｐゴシック" charset="0"/>
                <a:cs typeface="+mn-cs"/>
              </a:rPr>
              <a:t>coopération (intérieur individuel),</a:t>
            </a:r>
            <a:r>
              <a:rPr lang="fr-BE" sz="1200" kern="1200" baseline="0" dirty="0" smtClean="0">
                <a:solidFill>
                  <a:srgbClr val="000000"/>
                </a:solidFill>
                <a:effectLst/>
                <a:latin typeface="Times New Roman" charset="0"/>
                <a:ea typeface="ＭＳ Ｐゴシック" charset="0"/>
                <a:cs typeface="+mn-cs"/>
              </a:rPr>
              <a:t> </a:t>
            </a:r>
            <a:r>
              <a:rPr lang="fr-BE" sz="1200" kern="1200" baseline="0" dirty="0" smtClean="0">
                <a:solidFill>
                  <a:srgbClr val="000000"/>
                </a:solidFill>
                <a:effectLst/>
                <a:latin typeface="Times New Roman" charset="0"/>
                <a:ea typeface="ＭＳ Ｐゴシック" charset="0"/>
                <a:cs typeface="+mn-cs"/>
              </a:rPr>
              <a:t>certains </a:t>
            </a:r>
            <a:r>
              <a:rPr lang="fr-BE" sz="1200" kern="1200" baseline="0" dirty="0" smtClean="0">
                <a:solidFill>
                  <a:srgbClr val="000000"/>
                </a:solidFill>
                <a:effectLst/>
                <a:latin typeface="Times New Roman" charset="0"/>
                <a:ea typeface="ＭＳ Ｐゴシック" charset="0"/>
                <a:cs typeface="+mn-cs"/>
              </a:rPr>
              <a:t>comportements (extérieur individuel)</a:t>
            </a:r>
            <a:endParaRPr lang="fr-FR" sz="1200" kern="1200" dirty="0" smtClean="0">
              <a:solidFill>
                <a:srgbClr val="000000"/>
              </a:solidFill>
              <a:effectLst/>
              <a:latin typeface="Times New Roman" charset="0"/>
              <a:ea typeface="ＭＳ Ｐゴシック" charset="0"/>
              <a:cs typeface="+mn-cs"/>
            </a:endParaRPr>
          </a:p>
          <a:p>
            <a:r>
              <a:rPr lang="fr-FR" sz="1200" kern="1200" dirty="0" smtClean="0">
                <a:solidFill>
                  <a:srgbClr val="000000"/>
                </a:solidFill>
                <a:effectLst/>
                <a:latin typeface="Times New Roman" charset="0"/>
                <a:ea typeface="ＭＳ Ｐゴシック" charset="0"/>
                <a:cs typeface="+mn-cs"/>
              </a:rPr>
              <a:t>Avec cet exemple du système éducatif on voit que le niveau collectif – qu’il soit intérieur et extérieure - a une énorme influence sur notre rapport au monde en tant qu’individu. Par exemple, sur cette axe d’opposition entre compétition – coopération.</a:t>
            </a:r>
          </a:p>
          <a:p>
            <a:endParaRPr lang="fr-B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13</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r>
              <a:rPr lang="fr-FR" sz="1200" kern="1200" dirty="0" smtClean="0">
                <a:solidFill>
                  <a:srgbClr val="000000"/>
                </a:solidFill>
                <a:effectLst/>
                <a:latin typeface="Times New Roman" charset="0"/>
                <a:ea typeface="ＭＳ Ｐゴシック" charset="0"/>
                <a:cs typeface="+mn-cs"/>
              </a:rPr>
              <a:t>Ainsi, si la transition intérieure peut inclure le développement personnel, elle ne se réduit pas à lui. Car même si la transformation individuelle est un facteur de transition, si elle participe du mouvement, la transition c’est avant tout une démarche collective, elle dépasse l’individu et se met au service du réseau en vue d’une transformation sociale. </a:t>
            </a:r>
          </a:p>
          <a:p>
            <a:r>
              <a:rPr lang="fr-FR" sz="1200" kern="1200" dirty="0" smtClean="0">
                <a:solidFill>
                  <a:srgbClr val="000000"/>
                </a:solidFill>
                <a:effectLst/>
                <a:latin typeface="Times New Roman" charset="0"/>
                <a:ea typeface="ＭＳ Ｐゴシック" charset="0"/>
                <a:cs typeface="+mn-cs"/>
              </a:rPr>
              <a:t>En effet, on peut faire de la transition intérieure en passant par le conte, la danse, le dessin, la méditation, la marche en forêt, la pleine conscience,...tout est bon </a:t>
            </a:r>
            <a:r>
              <a:rPr lang="fr-FR" sz="1200" b="1" kern="1200" dirty="0" smtClean="0">
                <a:solidFill>
                  <a:srgbClr val="000000"/>
                </a:solidFill>
                <a:effectLst/>
                <a:latin typeface="Times New Roman" charset="0"/>
                <a:ea typeface="ＭＳ Ｐゴシック" charset="0"/>
                <a:cs typeface="+mn-cs"/>
              </a:rPr>
              <a:t>à condition de le vivre ensemble et de savoir pourquoi</a:t>
            </a:r>
            <a:r>
              <a:rPr lang="fr-FR" sz="1200" kern="1200" dirty="0" smtClean="0">
                <a:solidFill>
                  <a:srgbClr val="000000"/>
                </a:solidFill>
                <a:effectLst/>
                <a:latin typeface="Times New Roman" charset="0"/>
                <a:ea typeface="ＭＳ Ｐゴシック" charset="0"/>
                <a:cs typeface="+mn-cs"/>
              </a:rPr>
              <a:t> on le vit ensemble.</a:t>
            </a:r>
          </a:p>
          <a:p>
            <a:r>
              <a:rPr lang="fr-FR" sz="1200" kern="1200" dirty="0" smtClean="0">
                <a:solidFill>
                  <a:srgbClr val="000000"/>
                </a:solidFill>
                <a:effectLst/>
                <a:latin typeface="Times New Roman" charset="0"/>
                <a:ea typeface="ＭＳ Ｐゴシック" charset="0"/>
                <a:cs typeface="+mn-cs"/>
              </a:rPr>
              <a:t> Il s’agit de viser, participer à une transformation plus large, sociale, pas seulement de son bien-être individuel.</a:t>
            </a:r>
          </a:p>
          <a:p>
            <a:r>
              <a:rPr lang="fr-FR" sz="1200" kern="1200" dirty="0" smtClean="0">
                <a:solidFill>
                  <a:srgbClr val="000000"/>
                </a:solidFill>
                <a:effectLst/>
                <a:latin typeface="Times New Roman" charset="0"/>
                <a:ea typeface="ＭＳ Ｐゴシック" charset="0"/>
                <a:cs typeface="+mn-cs"/>
              </a:rPr>
              <a:t> Dans ce sens, on peut dire que la transition intérieure est politique, elle vise un changement radical. </a:t>
            </a:r>
          </a:p>
          <a:p>
            <a:r>
              <a:rPr lang="fr-FR" sz="1200" kern="1200" dirty="0" smtClean="0">
                <a:solidFill>
                  <a:srgbClr val="000000"/>
                </a:solidFill>
                <a:effectLst/>
                <a:latin typeface="Times New Roman" charset="0"/>
                <a:ea typeface="ＭＳ Ｐゴシック" charset="0"/>
                <a:cs typeface="+mn-cs"/>
              </a:rPr>
              <a:t>En cela, elle nécessite d’interroger</a:t>
            </a:r>
          </a:p>
          <a:p>
            <a:pPr marL="171450" indent="-171450">
              <a:buFontTx/>
              <a:buChar char="-"/>
            </a:pPr>
            <a:r>
              <a:rPr lang="fr-FR" sz="1200" kern="1200" dirty="0" smtClean="0">
                <a:solidFill>
                  <a:srgbClr val="000000"/>
                </a:solidFill>
                <a:effectLst/>
                <a:latin typeface="Times New Roman" charset="0"/>
                <a:ea typeface="ＭＳ Ｐゴシック" charset="0"/>
                <a:cs typeface="+mn-cs"/>
              </a:rPr>
              <a:t>le soin aux personnes et relations au sein des groupes </a:t>
            </a:r>
            <a:r>
              <a:rPr lang="fr-FR" sz="1200" kern="1200" dirty="0" smtClean="0">
                <a:solidFill>
                  <a:srgbClr val="000000"/>
                </a:solidFill>
                <a:effectLst/>
                <a:latin typeface="Times New Roman" charset="0"/>
                <a:ea typeface="ＭＳ Ｐゴシック" charset="0"/>
                <a:cs typeface="+mn-cs"/>
              </a:rPr>
              <a:t>d’action,</a:t>
            </a:r>
            <a:r>
              <a:rPr lang="fr-FR" sz="1200" kern="1200" baseline="0" dirty="0" smtClean="0">
                <a:solidFill>
                  <a:srgbClr val="000000"/>
                </a:solidFill>
                <a:effectLst/>
                <a:latin typeface="Times New Roman" charset="0"/>
                <a:ea typeface="ＭＳ Ｐゴシック" charset="0"/>
                <a:cs typeface="+mn-cs"/>
              </a:rPr>
              <a:t> de la militance</a:t>
            </a:r>
            <a:r>
              <a:rPr lang="fr-FR" sz="1200" kern="1200" dirty="0" smtClean="0">
                <a:solidFill>
                  <a:srgbClr val="000000"/>
                </a:solidFill>
                <a:effectLst/>
                <a:latin typeface="Times New Roman" charset="0"/>
                <a:ea typeface="ＭＳ Ｐゴシック" charset="0"/>
                <a:cs typeface="+mn-cs"/>
              </a:rPr>
              <a:t> </a:t>
            </a:r>
            <a:endParaRPr lang="fr-FR" sz="1200" kern="1200" dirty="0" smtClean="0">
              <a:solidFill>
                <a:srgbClr val="000000"/>
              </a:solidFill>
              <a:effectLst/>
              <a:latin typeface="Times New Roman" charset="0"/>
              <a:ea typeface="ＭＳ Ｐゴシック" charset="0"/>
              <a:cs typeface="+mn-cs"/>
            </a:endParaRPr>
          </a:p>
          <a:p>
            <a:pPr marL="171450" indent="-171450">
              <a:buFontTx/>
              <a:buChar char="-"/>
            </a:pPr>
            <a:r>
              <a:rPr lang="fr-FR" sz="1200" kern="1200" dirty="0" smtClean="0">
                <a:solidFill>
                  <a:srgbClr val="000000"/>
                </a:solidFill>
                <a:effectLst/>
                <a:latin typeface="Times New Roman" charset="0"/>
                <a:ea typeface="ＭＳ Ｐゴシック" charset="0"/>
                <a:cs typeface="+mn-cs"/>
              </a:rPr>
              <a:t>mais aussi l’engagement et la vision politique des personnes et groupes </a:t>
            </a:r>
            <a:r>
              <a:rPr lang="fr-FR" sz="1200" kern="1200" dirty="0" err="1" smtClean="0">
                <a:solidFill>
                  <a:srgbClr val="000000"/>
                </a:solidFill>
                <a:effectLst/>
                <a:latin typeface="Times New Roman" charset="0"/>
                <a:ea typeface="ＭＳ Ｐゴシック" charset="0"/>
                <a:cs typeface="+mn-cs"/>
              </a:rPr>
              <a:t>axé.e.s</a:t>
            </a:r>
            <a:r>
              <a:rPr lang="fr-FR" sz="1200" kern="1200" dirty="0" smtClean="0">
                <a:solidFill>
                  <a:srgbClr val="000000"/>
                </a:solidFill>
                <a:effectLst/>
                <a:latin typeface="Times New Roman" charset="0"/>
                <a:ea typeface="ＭＳ Ｐゴシック" charset="0"/>
                <a:cs typeface="+mn-cs"/>
              </a:rPr>
              <a:t> sur le soin </a:t>
            </a:r>
            <a:endParaRPr lang="fr-FR" sz="1200" kern="1200" dirty="0" smtClean="0">
              <a:solidFill>
                <a:srgbClr val="000000"/>
              </a:solidFill>
              <a:effectLst/>
              <a:latin typeface="Times New Roman" charset="0"/>
              <a:ea typeface="ＭＳ Ｐゴシック" charset="0"/>
              <a:cs typeface="+mn-cs"/>
            </a:endParaRPr>
          </a:p>
          <a:p>
            <a:pPr marL="0" indent="0">
              <a:buFontTx/>
              <a:buNone/>
            </a:pPr>
            <a:r>
              <a:rPr lang="fr-FR" sz="1200" kern="1200" dirty="0" smtClean="0">
                <a:solidFill>
                  <a:srgbClr val="000000"/>
                </a:solidFill>
                <a:effectLst/>
                <a:latin typeface="Times New Roman" charset="0"/>
                <a:ea typeface="ＭＳ Ｐゴシック" charset="0"/>
                <a:cs typeface="+mn-cs"/>
              </a:rPr>
              <a:t>C’est </a:t>
            </a:r>
            <a:r>
              <a:rPr lang="fr-FR" sz="1200" kern="1200" dirty="0" smtClean="0">
                <a:solidFill>
                  <a:srgbClr val="000000"/>
                </a:solidFill>
                <a:effectLst/>
                <a:latin typeface="Times New Roman" charset="0"/>
                <a:ea typeface="ＭＳ Ｐゴシック" charset="0"/>
                <a:cs typeface="+mn-cs"/>
              </a:rPr>
              <a:t>dans cette rencontre </a:t>
            </a:r>
            <a:r>
              <a:rPr lang="fr-FR" sz="1200" kern="1200" dirty="0" smtClean="0">
                <a:solidFill>
                  <a:srgbClr val="000000"/>
                </a:solidFill>
                <a:effectLst/>
                <a:latin typeface="Times New Roman" charset="0"/>
                <a:ea typeface="ＭＳ Ｐゴシック" charset="0"/>
                <a:cs typeface="+mn-cs"/>
              </a:rPr>
              <a:t>qu’il </a:t>
            </a:r>
            <a:r>
              <a:rPr lang="fr-FR" sz="1200" kern="1200" dirty="0" smtClean="0">
                <a:solidFill>
                  <a:srgbClr val="000000"/>
                </a:solidFill>
                <a:effectLst/>
                <a:latin typeface="Times New Roman" charset="0"/>
                <a:ea typeface="ＭＳ Ｐゴシック" charset="0"/>
                <a:cs typeface="+mn-cs"/>
              </a:rPr>
              <a:t>peut y avoir une fertilisation mutuelle. </a:t>
            </a:r>
          </a:p>
          <a:p>
            <a:endParaRPr lang="fr-B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14</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r>
              <a:rPr lang="fr-BE" sz="1200" kern="1200" dirty="0" smtClean="0">
                <a:solidFill>
                  <a:srgbClr val="000000"/>
                </a:solidFill>
                <a:effectLst/>
                <a:latin typeface="Times New Roman" charset="0"/>
                <a:ea typeface="ＭＳ Ｐゴシック" charset="0"/>
                <a:cs typeface="+mn-cs"/>
              </a:rPr>
              <a:t>Concrètement, la transition intérieure permet à nos groupes de devenir plus inclusifs, justes, profonds, créatifs, agréables, amusants, etc. Elle renforce :</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une culture de confiance, de soutien mutuel et de respect ;</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la dimension être équilibrant la dimension faire ; </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nos capacités à accueillir les émotions difficiles, tant face au monde qu'au vécu à l'intérieur des groupes ;</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nos facultés à gérer les différences et les désaccords ; </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la gestion du stress et des énergies ;</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la reliance</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Etc.</a:t>
            </a:r>
            <a:endParaRPr lang="fr-FR" sz="1200" kern="1200" dirty="0" smtClean="0">
              <a:solidFill>
                <a:srgbClr val="000000"/>
              </a:solidFill>
              <a:effectLst/>
              <a:latin typeface="Times New Roman" charset="0"/>
              <a:ea typeface="ＭＳ Ｐゴシック" charset="0"/>
              <a:cs typeface="+mn-cs"/>
            </a:endParaRPr>
          </a:p>
          <a:p>
            <a:r>
              <a:rPr lang="fr-FR" sz="1200" kern="1200" dirty="0" smtClean="0">
                <a:solidFill>
                  <a:srgbClr val="000000"/>
                </a:solidFill>
                <a:effectLst/>
                <a:latin typeface="Times New Roman" charset="0"/>
                <a:ea typeface="ＭＳ Ｐゴシック" charset="0"/>
                <a:cs typeface="+mn-cs"/>
              </a:rPr>
              <a:t>La transition intérieure peut se vivre :</a:t>
            </a: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dans des groupes de transitions intérieure</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mais aussi dans d’autres groupes thématiques au travers de certaines pratiques ponctuelles ou plus largement d’une attention à certaines dimensions importantes de la vie du groupe, parfois </a:t>
            </a:r>
            <a:r>
              <a:rPr lang="fr-BE" sz="1200" kern="1200" dirty="0" smtClean="0">
                <a:solidFill>
                  <a:srgbClr val="000000"/>
                </a:solidFill>
                <a:effectLst/>
                <a:latin typeface="Times New Roman" charset="0"/>
                <a:ea typeface="ＭＳ Ｐゴシック" charset="0"/>
                <a:cs typeface="+mn-cs"/>
              </a:rPr>
              <a:t>une </a:t>
            </a:r>
            <a:r>
              <a:rPr lang="fr-BE" sz="1200" kern="1200" dirty="0" smtClean="0">
                <a:solidFill>
                  <a:srgbClr val="000000"/>
                </a:solidFill>
                <a:effectLst/>
                <a:latin typeface="Times New Roman" charset="0"/>
                <a:ea typeface="ＭＳ Ｐゴシック" charset="0"/>
                <a:cs typeface="+mn-cs"/>
              </a:rPr>
              <a:t>personne dans un groupe </a:t>
            </a:r>
            <a:r>
              <a:rPr lang="fr-BE" sz="1200" kern="1200" dirty="0" smtClean="0">
                <a:solidFill>
                  <a:srgbClr val="000000"/>
                </a:solidFill>
                <a:effectLst/>
                <a:latin typeface="Times New Roman" charset="0"/>
                <a:ea typeface="ＭＳ Ｐゴシック" charset="0"/>
                <a:cs typeface="+mn-cs"/>
              </a:rPr>
              <a:t>est gardienne </a:t>
            </a:r>
            <a:r>
              <a:rPr lang="fr-BE" sz="1200" kern="1200" dirty="0" smtClean="0">
                <a:solidFill>
                  <a:srgbClr val="000000"/>
                </a:solidFill>
                <a:effectLst/>
                <a:latin typeface="Times New Roman" charset="0"/>
                <a:ea typeface="ＭＳ Ｐゴシック" charset="0"/>
                <a:cs typeface="+mn-cs"/>
              </a:rPr>
              <a:t>de cette attention.</a:t>
            </a:r>
            <a:endParaRPr lang="fr-FR" sz="1200" kern="1200" dirty="0" smtClean="0">
              <a:solidFill>
                <a:srgbClr val="000000"/>
              </a:solidFill>
              <a:effectLst/>
              <a:latin typeface="Times New Roman" charset="0"/>
              <a:ea typeface="ＭＳ Ｐゴシック" charset="0"/>
              <a:cs typeface="+mn-cs"/>
            </a:endParaRPr>
          </a:p>
          <a:p>
            <a:pPr marL="0" lvl="0" indent="0">
              <a:buFont typeface="Arial"/>
              <a:buNone/>
            </a:pPr>
            <a:endParaRPr lang="fr-FR" sz="1200" kern="1200" dirty="0" smtClean="0">
              <a:solidFill>
                <a:srgbClr val="000000"/>
              </a:solidFill>
              <a:effectLst/>
              <a:latin typeface="Times New Roman" charset="0"/>
              <a:ea typeface="ＭＳ Ｐゴシック" charset="0"/>
              <a:cs typeface="+mn-cs"/>
            </a:endParaRPr>
          </a:p>
          <a:p>
            <a:endParaRPr lang="fr-B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9188" y="812800"/>
            <a:ext cx="5246687" cy="3935413"/>
          </a:xfrm>
        </p:spPr>
      </p:sp>
      <p:sp>
        <p:nvSpPr>
          <p:cNvPr id="3" name="Espace réservé des commentaires 2"/>
          <p:cNvSpPr>
            <a:spLocks noGrp="1"/>
          </p:cNvSpPr>
          <p:nvPr>
            <p:ph type="body" idx="1"/>
          </p:nvPr>
        </p:nvSpPr>
        <p:spPr/>
        <p:txBody>
          <a:bodyPr/>
          <a:lstStyle/>
          <a:p>
            <a:r>
              <a:rPr lang="fr-BE" dirty="0" smtClean="0"/>
              <a:t>Un outil accessible à toute</a:t>
            </a:r>
            <a:r>
              <a:rPr lang="fr-BE" baseline="0" dirty="0" smtClean="0"/>
              <a:t>s et tous</a:t>
            </a:r>
            <a:r>
              <a:rPr lang="fr-BE" dirty="0" smtClean="0"/>
              <a:t> pour partager</a:t>
            </a:r>
            <a:r>
              <a:rPr lang="fr-BE" baseline="0" dirty="0" smtClean="0"/>
              <a:t> des pratiques de transition intérieure.</a:t>
            </a:r>
          </a:p>
          <a:p>
            <a:r>
              <a:rPr lang="fr-BE" baseline="0" dirty="0" smtClean="0"/>
              <a:t>Voir la liste des thématiques.</a:t>
            </a:r>
            <a:endParaRPr lang="fr-BE" dirty="0"/>
          </a:p>
        </p:txBody>
      </p:sp>
      <p:sp>
        <p:nvSpPr>
          <p:cNvPr id="4" name="Espace réservé du numéro de diapositive 3"/>
          <p:cNvSpPr>
            <a:spLocks noGrp="1"/>
          </p:cNvSpPr>
          <p:nvPr>
            <p:ph type="sldNum" idx="10"/>
          </p:nvPr>
        </p:nvSpPr>
        <p:spPr/>
        <p:txBody>
          <a:bodyPr/>
          <a:lstStyle/>
          <a:p>
            <a:fld id="{691E20B3-4696-CC44-8431-7F7F9D810195}" type="slidenum">
              <a:rPr lang="fr-BE" smtClean="0"/>
              <a:pPr/>
              <a:t>15</a:t>
            </a:fld>
            <a:endParaRPr lang="fr-BE"/>
          </a:p>
        </p:txBody>
      </p:sp>
    </p:spTree>
    <p:extLst>
      <p:ext uri="{BB962C8B-B14F-4D97-AF65-F5344CB8AC3E}">
        <p14:creationId xmlns:p14="http://schemas.microsoft.com/office/powerpoint/2010/main" val="3440933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237744CB-220A-BE45-B12A-10F4D46D6BE0}" type="slidenum">
              <a:rPr lang="fr-BE"/>
              <a:pPr/>
              <a:t>16</a:t>
            </a:fld>
            <a:endParaRPr lang="fr-BE"/>
          </a:p>
        </p:txBody>
      </p:sp>
      <p:sp>
        <p:nvSpPr>
          <p:cNvPr id="2457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endParaRPr lang="fr-B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2</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pPr marL="171450" indent="-171450">
              <a:buFontTx/>
              <a:buChar char="-"/>
            </a:pPr>
            <a:r>
              <a:rPr lang="fr-BE" dirty="0" smtClean="0"/>
              <a:t>Introduire cette notion</a:t>
            </a:r>
          </a:p>
          <a:p>
            <a:pPr marL="171450" indent="-171450">
              <a:buFontTx/>
              <a:buChar char="-"/>
            </a:pPr>
            <a:r>
              <a:rPr lang="fr-BE" dirty="0" smtClean="0"/>
              <a:t>Question du pourquoi</a:t>
            </a:r>
          </a:p>
          <a:p>
            <a:pPr marL="171450" indent="-171450">
              <a:buFontTx/>
              <a:buChar char="-"/>
            </a:pPr>
            <a:r>
              <a:rPr lang="fr-BE" dirty="0" smtClean="0"/>
              <a:t>Repères conceptuels qui sont </a:t>
            </a:r>
            <a:r>
              <a:rPr lang="fr-BE" dirty="0" smtClean="0"/>
              <a:t>nécessaires </a:t>
            </a:r>
            <a:r>
              <a:rPr lang="fr-BE" dirty="0" smtClean="0"/>
              <a:t>étant donné le flou qui entoure cette notion de transition intérieure.</a:t>
            </a:r>
          </a:p>
          <a:p>
            <a:r>
              <a:rPr lang="fr-BE" dirty="0" smtClean="0"/>
              <a:t>-</a:t>
            </a:r>
            <a:r>
              <a:rPr lang="fr-BE" baseline="0" dirty="0" smtClean="0"/>
              <a:t> Comment tout cela se traduit plus pratiquement dans notre mouvement</a:t>
            </a:r>
            <a:endParaRPr lang="fr-B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3</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r>
              <a:rPr lang="fr-FR" sz="1200" kern="1200" dirty="0" smtClean="0">
                <a:solidFill>
                  <a:srgbClr val="000000"/>
                </a:solidFill>
                <a:effectLst/>
                <a:latin typeface="Times New Roman" charset="0"/>
                <a:ea typeface="ＭＳ Ｐゴシック" charset="0"/>
                <a:cs typeface="+mn-cs"/>
              </a:rPr>
              <a:t>On aime à dire que la transition intérieure, c’est le cœur et l’âme de la Transition. Cette expression ne vient pas de nulle part dans l’histoire du mouvement. C’était le nom du premier groupe thématique qui s’est formé à </a:t>
            </a:r>
            <a:r>
              <a:rPr lang="fr-FR" sz="1200" kern="1200" dirty="0" err="1" smtClean="0">
                <a:solidFill>
                  <a:srgbClr val="000000"/>
                </a:solidFill>
                <a:effectLst/>
                <a:latin typeface="Times New Roman" charset="0"/>
                <a:ea typeface="ＭＳ Ｐゴシック" charset="0"/>
                <a:cs typeface="+mn-cs"/>
              </a:rPr>
              <a:t>Totnes</a:t>
            </a:r>
            <a:r>
              <a:rPr lang="fr-FR" sz="1200" kern="1200" dirty="0" smtClean="0">
                <a:solidFill>
                  <a:srgbClr val="000000"/>
                </a:solidFill>
                <a:effectLst/>
                <a:latin typeface="Times New Roman" charset="0"/>
                <a:ea typeface="ＭＳ Ｐゴシック" charset="0"/>
                <a:cs typeface="+mn-cs"/>
              </a:rPr>
              <a:t> : the </a:t>
            </a:r>
            <a:r>
              <a:rPr lang="fr-FR" sz="1200" kern="1200" dirty="0" err="1" smtClean="0">
                <a:solidFill>
                  <a:srgbClr val="000000"/>
                </a:solidFill>
                <a:effectLst/>
                <a:latin typeface="Times New Roman" charset="0"/>
                <a:ea typeface="ＭＳ Ｐゴシック" charset="0"/>
                <a:cs typeface="+mn-cs"/>
              </a:rPr>
              <a:t>Heart</a:t>
            </a:r>
            <a:r>
              <a:rPr lang="fr-FR" sz="1200" kern="1200" dirty="0" smtClean="0">
                <a:solidFill>
                  <a:srgbClr val="000000"/>
                </a:solidFill>
                <a:effectLst/>
                <a:latin typeface="Times New Roman" charset="0"/>
                <a:ea typeface="ＭＳ Ｐゴシック" charset="0"/>
                <a:cs typeface="+mn-cs"/>
              </a:rPr>
              <a:t> &amp; Soul group. Cette expression souligne bien l’importance des dimensions culturelles, psychologiques, et spirituelles que recouvre cette notion de transition intérieure. </a:t>
            </a:r>
          </a:p>
          <a:p>
            <a:r>
              <a:rPr lang="fr-BE" sz="1200" kern="1200" dirty="0" smtClean="0">
                <a:solidFill>
                  <a:srgbClr val="000000"/>
                </a:solidFill>
                <a:effectLst/>
                <a:latin typeface="Times New Roman" charset="0"/>
                <a:ea typeface="ＭＳ Ｐゴシック" charset="0"/>
                <a:cs typeface="+mn-cs"/>
              </a:rPr>
              <a:t>Face à l’ampleur des défis auxquels fait face l’humanité, nous sommes de plus en plus nombreux à avoir conscience de l’impératif d’intégrer ces dimensions dans notre travail collectif. </a:t>
            </a:r>
            <a:endParaRPr lang="fr-FR" sz="1200" kern="1200" dirty="0" smtClean="0">
              <a:solidFill>
                <a:srgbClr val="000000"/>
              </a:solidFill>
              <a:effectLst/>
              <a:latin typeface="Times New Roman" charset="0"/>
              <a:ea typeface="ＭＳ Ｐゴシック" charset="0"/>
              <a:cs typeface="+mn-cs"/>
            </a:endParaRPr>
          </a:p>
          <a:p>
            <a:endParaRPr lang="fr-B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DFF88A24-7B42-594A-9D7D-84610171C793}" type="slidenum">
              <a:rPr lang="fr-BE"/>
              <a:pPr/>
              <a:t>4</a:t>
            </a:fld>
            <a:endParaRPr lang="fr-BE"/>
          </a:p>
        </p:txBody>
      </p:sp>
      <p:sp>
        <p:nvSpPr>
          <p:cNvPr id="25601" name="Text Box 1"/>
          <p:cNvSpPr txBox="1">
            <a:spLocks noGrp="1" noRot="1" noChangeAspect="1" noChangeArrowheads="1"/>
          </p:cNvSpPr>
          <p:nvPr>
            <p:ph type="sldImg"/>
          </p:nvPr>
        </p:nvSpPr>
        <p:spPr bwMode="auto">
          <a:xfrm>
            <a:off x="1117600" y="812800"/>
            <a:ext cx="5256213" cy="39417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5602" name="Text Box 2"/>
          <p:cNvSpPr txBox="1">
            <a:spLocks noChangeArrowheads="1"/>
          </p:cNvSpPr>
          <p:nvPr/>
        </p:nvSpPr>
        <p:spPr bwMode="auto">
          <a:xfrm>
            <a:off x="755650" y="5078413"/>
            <a:ext cx="5981700" cy="474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r>
              <a:rPr lang="fr-BE" sz="1200" kern="1200" dirty="0" smtClean="0">
                <a:solidFill>
                  <a:srgbClr val="000000"/>
                </a:solidFill>
                <a:effectLst/>
                <a:latin typeface="Times New Roman" charset="0"/>
                <a:ea typeface="ＭＳ Ｐゴシック" charset="0"/>
                <a:cs typeface="+mn-cs"/>
              </a:rPr>
              <a:t>Ainsi, la transition ne se résume pas aux projets concrets, à la réalisation pratique. Elle touche plus fondamentalement aux types de relation que nous entretenons avec nous-même, avec les autres et avec le vivant. </a:t>
            </a:r>
            <a:endParaRPr lang="fr-FR" sz="1200" kern="1200" dirty="0" smtClean="0">
              <a:solidFill>
                <a:srgbClr val="000000"/>
              </a:solidFill>
              <a:effectLst/>
              <a:latin typeface="Times New Roman" charset="0"/>
              <a:ea typeface="ＭＳ Ｐゴシック" charset="0"/>
              <a:cs typeface="+mn-cs"/>
            </a:endParaRPr>
          </a:p>
          <a:p>
            <a:r>
              <a:rPr lang="fr-BE" sz="1200" kern="1200" dirty="0" smtClean="0">
                <a:solidFill>
                  <a:srgbClr val="000000"/>
                </a:solidFill>
                <a:effectLst/>
                <a:latin typeface="Times New Roman" charset="0"/>
                <a:ea typeface="ＭＳ Ｐゴシック" charset="0"/>
                <a:cs typeface="+mn-cs"/>
              </a:rPr>
              <a:t>C’est en substance cette question des</a:t>
            </a:r>
            <a:r>
              <a:rPr lang="fr-BE" sz="1200" b="1" kern="1200" dirty="0" smtClean="0">
                <a:solidFill>
                  <a:srgbClr val="000000"/>
                </a:solidFill>
                <a:effectLst/>
                <a:latin typeface="Times New Roman" charset="0"/>
                <a:ea typeface="ＭＳ Ｐゴシック" charset="0"/>
                <a:cs typeface="+mn-cs"/>
              </a:rPr>
              <a:t> relations, des connections</a:t>
            </a:r>
            <a:r>
              <a:rPr lang="fr-BE" sz="1200" kern="1200" dirty="0" smtClean="0">
                <a:solidFill>
                  <a:srgbClr val="000000"/>
                </a:solidFill>
                <a:effectLst/>
                <a:latin typeface="Times New Roman" charset="0"/>
                <a:ea typeface="ＭＳ Ｐゴシック" charset="0"/>
                <a:cs typeface="+mn-cs"/>
              </a:rPr>
              <a:t>… que la transition intérieure travaille. Il s’agit de </a:t>
            </a:r>
            <a:r>
              <a:rPr lang="fr-FR" sz="1200" kern="1200" dirty="0" smtClean="0">
                <a:solidFill>
                  <a:srgbClr val="000000"/>
                </a:solidFill>
                <a:effectLst/>
                <a:latin typeface="Times New Roman" charset="0"/>
                <a:ea typeface="ＭＳ Ｐゴシック" charset="0"/>
                <a:cs typeface="+mn-cs"/>
              </a:rPr>
              <a:t>reprendre conscience et  de prendre soin des différents niveaux relationnels qui nous constituent et nous relient au monde. </a:t>
            </a:r>
          </a:p>
          <a:p>
            <a:pPr marL="171450" indent="-171450">
              <a:buFontTx/>
              <a:buChar char="-"/>
            </a:pPr>
            <a:r>
              <a:rPr lang="fr-FR" sz="1200" kern="1200" dirty="0" smtClean="0">
                <a:solidFill>
                  <a:srgbClr val="000000"/>
                </a:solidFill>
                <a:effectLst/>
                <a:latin typeface="Times New Roman" charset="0"/>
                <a:ea typeface="ＭＳ Ｐゴシック" charset="0"/>
                <a:cs typeface="+mn-cs"/>
              </a:rPr>
              <a:t>Chacun et chacune d’entre nous est en relation avec lui-même, elle-même. </a:t>
            </a:r>
          </a:p>
          <a:p>
            <a:pPr marL="171450" indent="-171450">
              <a:buFontTx/>
              <a:buChar char="-"/>
            </a:pPr>
            <a:r>
              <a:rPr lang="fr-FR" sz="1200" kern="1200" dirty="0" smtClean="0">
                <a:solidFill>
                  <a:srgbClr val="000000"/>
                </a:solidFill>
                <a:effectLst/>
                <a:latin typeface="Times New Roman" charset="0"/>
                <a:ea typeface="ＭＳ Ｐゴシック" charset="0"/>
                <a:cs typeface="+mn-cs"/>
              </a:rPr>
              <a:t>Chacun et chacune est en lien avec l’Autre, d’autres humains. </a:t>
            </a:r>
          </a:p>
          <a:p>
            <a:pPr marL="171450" indent="-171450">
              <a:buFontTx/>
              <a:buChar char="-"/>
            </a:pPr>
            <a:r>
              <a:rPr lang="fr-FR" sz="1200" kern="1200" dirty="0" smtClean="0">
                <a:solidFill>
                  <a:srgbClr val="000000"/>
                </a:solidFill>
                <a:effectLst/>
                <a:latin typeface="Times New Roman" charset="0"/>
                <a:ea typeface="ＭＳ Ｐゴシック" charset="0"/>
                <a:cs typeface="+mn-cs"/>
              </a:rPr>
              <a:t>Chacun et chacune est en relation avec toute la toile du vivant. </a:t>
            </a:r>
          </a:p>
          <a:p>
            <a:endParaRPr lang="fr-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DFF88A24-7B42-594A-9D7D-84610171C793}" type="slidenum">
              <a:rPr lang="fr-BE"/>
              <a:pPr/>
              <a:t>5</a:t>
            </a:fld>
            <a:endParaRPr lang="fr-BE"/>
          </a:p>
        </p:txBody>
      </p:sp>
      <p:sp>
        <p:nvSpPr>
          <p:cNvPr id="25601" name="Text Box 1"/>
          <p:cNvSpPr txBox="1">
            <a:spLocks noGrp="1" noRot="1" noChangeAspect="1" noChangeArrowheads="1"/>
          </p:cNvSpPr>
          <p:nvPr>
            <p:ph type="sldImg"/>
          </p:nvPr>
        </p:nvSpPr>
        <p:spPr bwMode="auto">
          <a:xfrm>
            <a:off x="1117600" y="812800"/>
            <a:ext cx="5256213" cy="39417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5602" name="Text Box 2"/>
          <p:cNvSpPr txBox="1">
            <a:spLocks noChangeArrowheads="1"/>
          </p:cNvSpPr>
          <p:nvPr/>
        </p:nvSpPr>
        <p:spPr bwMode="auto">
          <a:xfrm>
            <a:off x="755650" y="5078413"/>
            <a:ext cx="5981700" cy="474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endParaRPr lang="fr-B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DFF88A24-7B42-594A-9D7D-84610171C793}" type="slidenum">
              <a:rPr lang="fr-BE"/>
              <a:pPr/>
              <a:t>6</a:t>
            </a:fld>
            <a:endParaRPr lang="fr-BE"/>
          </a:p>
        </p:txBody>
      </p:sp>
      <p:sp>
        <p:nvSpPr>
          <p:cNvPr id="25601" name="Text Box 1"/>
          <p:cNvSpPr txBox="1">
            <a:spLocks noGrp="1" noRot="1" noChangeAspect="1" noChangeArrowheads="1"/>
          </p:cNvSpPr>
          <p:nvPr>
            <p:ph type="sldImg"/>
          </p:nvPr>
        </p:nvSpPr>
        <p:spPr bwMode="auto">
          <a:xfrm>
            <a:off x="1117600" y="812800"/>
            <a:ext cx="5256213" cy="39417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5602" name="Text Box 2"/>
          <p:cNvSpPr txBox="1">
            <a:spLocks noChangeArrowheads="1"/>
          </p:cNvSpPr>
          <p:nvPr/>
        </p:nvSpPr>
        <p:spPr bwMode="auto">
          <a:xfrm>
            <a:off x="755650" y="5078413"/>
            <a:ext cx="5981700" cy="474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endParaRPr lang="fr-B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7</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r>
              <a:rPr lang="fr-FR" sz="1200" kern="1200" dirty="0" smtClean="0">
                <a:solidFill>
                  <a:srgbClr val="000000"/>
                </a:solidFill>
                <a:effectLst/>
                <a:latin typeface="Times New Roman" charset="0"/>
                <a:ea typeface="ＭＳ Ｐゴシック" charset="0"/>
                <a:cs typeface="+mn-cs"/>
              </a:rPr>
              <a:t>Les dimensions culturelles, psychologique et spirituelles de la transition sont essentielles pour trois raisons : </a:t>
            </a:r>
          </a:p>
          <a:p>
            <a:pPr lvl="0"/>
            <a:r>
              <a:rPr lang="fr-BE" sz="1200" kern="1200" dirty="0" smtClean="0">
                <a:solidFill>
                  <a:srgbClr val="000000"/>
                </a:solidFill>
                <a:effectLst/>
                <a:latin typeface="Times New Roman" charset="0"/>
                <a:ea typeface="ＭＳ Ｐゴシック" charset="0"/>
                <a:cs typeface="+mn-cs"/>
              </a:rPr>
              <a:t>D’abord, parce qu’elles sont à la racine des structures, processus et comportements qui détruisent la planète et menacent d’effondrement la civilisation occidentale. </a:t>
            </a:r>
            <a:endParaRPr lang="fr-FR" sz="1200" kern="1200" dirty="0" smtClean="0">
              <a:solidFill>
                <a:srgbClr val="000000"/>
              </a:solidFill>
              <a:effectLst/>
              <a:latin typeface="Times New Roman" charset="0"/>
              <a:ea typeface="ＭＳ Ｐゴシック" charset="0"/>
              <a:cs typeface="+mn-cs"/>
            </a:endParaRPr>
          </a:p>
          <a:p>
            <a:pPr lvl="0"/>
            <a:r>
              <a:rPr lang="fr-BE" sz="1200" kern="1200" dirty="0" smtClean="0">
                <a:solidFill>
                  <a:srgbClr val="000000"/>
                </a:solidFill>
                <a:effectLst/>
                <a:latin typeface="Times New Roman" charset="0"/>
                <a:ea typeface="ＭＳ Ｐゴシック" charset="0"/>
                <a:cs typeface="+mn-cs"/>
              </a:rPr>
              <a:t>Ensuite, parce qu’elles vont nourrir les ressorts intérieurs qui encouragent à rêver et construire ensemble d’autres manières – réenchantées et plus adultes – d’habiter le monde, à donner du sens à l’action personnelle et communautaire, à devenir personnellement et collectivement plus résilient face aux crises en cours et à venir. </a:t>
            </a:r>
            <a:endParaRPr lang="fr-FR" sz="1200" kern="1200" dirty="0" smtClean="0">
              <a:solidFill>
                <a:srgbClr val="000000"/>
              </a:solidFill>
              <a:effectLst/>
              <a:latin typeface="Times New Roman" charset="0"/>
              <a:ea typeface="ＭＳ Ｐゴシック" charset="0"/>
              <a:cs typeface="+mn-cs"/>
            </a:endParaRPr>
          </a:p>
          <a:p>
            <a:endParaRPr lang="fr-B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8</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endParaRPr lang="fr-B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1"/>
          <p:cNvSpPr>
            <a:spLocks noGrp="1" noChangeArrowheads="1"/>
          </p:cNvSpPr>
          <p:nvPr>
            <p:ph type="sldNum"/>
          </p:nvPr>
        </p:nvSpPr>
        <p:spPr>
          <a:ln/>
        </p:spPr>
        <p:txBody>
          <a:bodyPr/>
          <a:lstStyle/>
          <a:p>
            <a:fld id="{51C77FFE-B28F-034E-8D79-3A119A3ECE8B}" type="slidenum">
              <a:rPr lang="fr-BE"/>
              <a:pPr/>
              <a:t>9</a:t>
            </a:fld>
            <a:endParaRPr lang="fr-BE"/>
          </a:p>
        </p:txBody>
      </p:sp>
      <p:sp>
        <p:nvSpPr>
          <p:cNvPr id="17409" name="Text Box 1"/>
          <p:cNvSpPr txBox="1">
            <a:spLocks noGrp="1" noRot="1" noChangeAspect="1" noChangeArrowheads="1"/>
          </p:cNvSpPr>
          <p:nvPr>
            <p:ph type="sldImg"/>
          </p:nvPr>
        </p:nvSpPr>
        <p:spPr bwMode="auto">
          <a:xfrm>
            <a:off x="1117600" y="812800"/>
            <a:ext cx="5259388" cy="39449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755650" y="5078413"/>
            <a:ext cx="5984875" cy="474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BE"/>
          </a:p>
        </p:txBody>
      </p:sp>
      <p:sp>
        <p:nvSpPr>
          <p:cNvPr id="2" name="Espace réservé des commentaires 1"/>
          <p:cNvSpPr>
            <a:spLocks noGrp="1"/>
          </p:cNvSpPr>
          <p:nvPr>
            <p:ph type="body" idx="1"/>
          </p:nvPr>
        </p:nvSpPr>
        <p:spPr/>
        <p:txBody>
          <a:bodyPr/>
          <a:lstStyle/>
          <a:p>
            <a:r>
              <a:rPr lang="fr-BE" sz="1200" kern="1200" dirty="0" smtClean="0">
                <a:solidFill>
                  <a:srgbClr val="000000"/>
                </a:solidFill>
                <a:effectLst/>
                <a:latin typeface="Times New Roman" charset="0"/>
                <a:ea typeface="ＭＳ Ｐゴシック" charset="0"/>
                <a:cs typeface="+mn-cs"/>
              </a:rPr>
              <a:t>L’intériorité, telle qu’on l’entend ici, n’est pas une dimension accessoire de la transition, un plus, utile mais pas nécessaire. L’idée est plutôt que réussir un changement systémique sociétal implique de réussir un changement intérieur, culturel. </a:t>
            </a:r>
            <a:endParaRPr lang="fr-FR" sz="1200" kern="1200" dirty="0" smtClean="0">
              <a:solidFill>
                <a:srgbClr val="000000"/>
              </a:solidFill>
              <a:effectLst/>
              <a:latin typeface="Times New Roman" charset="0"/>
              <a:ea typeface="ＭＳ Ｐゴシック" charset="0"/>
              <a:cs typeface="+mn-cs"/>
            </a:endParaRPr>
          </a:p>
          <a:p>
            <a:pPr marL="171450" indent="-171450">
              <a:buFont typeface="Arial"/>
              <a:buChar char="•"/>
            </a:pPr>
            <a:r>
              <a:rPr lang="fr-BE" sz="1200" kern="1200" dirty="0" smtClean="0">
                <a:solidFill>
                  <a:srgbClr val="000000"/>
                </a:solidFill>
                <a:effectLst/>
                <a:latin typeface="Times New Roman" charset="0"/>
                <a:ea typeface="ＭＳ Ｐゴシック" charset="0"/>
                <a:cs typeface="+mn-cs"/>
              </a:rPr>
              <a:t>Si on admet que le monde extérieur que nous créons est influencé par nos cartes du monde, nos visions du monde,</a:t>
            </a:r>
          </a:p>
          <a:p>
            <a:pPr marL="171450" indent="-171450">
              <a:buFont typeface="Arial"/>
              <a:buChar char="•"/>
            </a:pPr>
            <a:r>
              <a:rPr lang="fr-BE" sz="1200" kern="1200" dirty="0" smtClean="0">
                <a:solidFill>
                  <a:srgbClr val="000000"/>
                </a:solidFill>
                <a:effectLst/>
                <a:latin typeface="Times New Roman" charset="0"/>
                <a:ea typeface="ＭＳ Ｐゴシック" charset="0"/>
                <a:cs typeface="+mn-cs"/>
              </a:rPr>
              <a:t>si nous acceptons l’interrelation constante entre nos mondes intérieurs et extérieurs, </a:t>
            </a:r>
          </a:p>
          <a:p>
            <a:pPr marL="0" indent="0">
              <a:buFont typeface="Arial"/>
              <a:buNone/>
            </a:pPr>
            <a:r>
              <a:rPr lang="fr-BE" sz="1200" kern="1200" dirty="0" smtClean="0">
                <a:solidFill>
                  <a:srgbClr val="000000"/>
                </a:solidFill>
                <a:effectLst/>
                <a:latin typeface="Times New Roman" charset="0"/>
                <a:ea typeface="ＭＳ Ｐゴシック" charset="0"/>
                <a:cs typeface="+mn-cs"/>
              </a:rPr>
              <a:t>=&gt; il en résulte que </a:t>
            </a:r>
            <a:r>
              <a:rPr lang="fr-BE" sz="1200" b="1" kern="1200" dirty="0" smtClean="0">
                <a:solidFill>
                  <a:srgbClr val="000000"/>
                </a:solidFill>
                <a:effectLst/>
                <a:latin typeface="Times New Roman" charset="0"/>
                <a:ea typeface="ＭＳ Ｐゴシック" charset="0"/>
                <a:cs typeface="+mn-cs"/>
              </a:rPr>
              <a:t>nous ne pourrons réussir de réels changements extérieurs sans explorer et changer nos paysages intérieurs</a:t>
            </a:r>
            <a:r>
              <a:rPr lang="fr-BE" sz="1200" kern="1200" dirty="0" smtClean="0">
                <a:solidFill>
                  <a:srgbClr val="000000"/>
                </a:solidFill>
                <a:effectLst/>
                <a:latin typeface="Times New Roman" charset="0"/>
                <a:ea typeface="ＭＳ Ｐゴシック" charset="0"/>
                <a:cs typeface="+mn-cs"/>
              </a:rPr>
              <a:t>, ce qui inclus :</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de danser avec nos ombres, celles de nos groupes, celles de nos mouvements… relations au pouvoir, à l’argent, à la diversité, à la mort...</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décoloniser nos imaginaires</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clarifier nos valeurs Prendre conscience des paradigmes sous-jacents à nos actes et visions </a:t>
            </a:r>
            <a:endParaRPr lang="fr-FR" sz="1200" kern="1200" dirty="0" smtClean="0">
              <a:solidFill>
                <a:srgbClr val="000000"/>
              </a:solidFill>
              <a:effectLst/>
              <a:latin typeface="Times New Roman" charset="0"/>
              <a:ea typeface="ＭＳ Ｐゴシック" charset="0"/>
              <a:cs typeface="+mn-cs"/>
            </a:endParaRPr>
          </a:p>
          <a:p>
            <a:pPr marL="171450" lvl="0" indent="-171450">
              <a:buFont typeface="Arial"/>
              <a:buChar char="•"/>
            </a:pPr>
            <a:r>
              <a:rPr lang="fr-BE" sz="1200" kern="1200" dirty="0" smtClean="0">
                <a:solidFill>
                  <a:srgbClr val="000000"/>
                </a:solidFill>
                <a:effectLst/>
                <a:latin typeface="Times New Roman" charset="0"/>
                <a:ea typeface="ＭＳ Ｐゴシック" charset="0"/>
                <a:cs typeface="+mn-cs"/>
              </a:rPr>
              <a:t>Ouvrir notre raison à la vision des poètes, artistes, visionnaires, spirituels... </a:t>
            </a:r>
          </a:p>
          <a:p>
            <a:r>
              <a:rPr lang="fr-BE" sz="1200" kern="1200" dirty="0" smtClean="0">
                <a:solidFill>
                  <a:srgbClr val="000000"/>
                </a:solidFill>
                <a:effectLst/>
                <a:latin typeface="Times New Roman" charset="0"/>
                <a:ea typeface="ＭＳ Ｐゴシック" charset="0"/>
                <a:cs typeface="+mn-cs"/>
              </a:rPr>
              <a:t>Et ce, pour chercher à « ne plus faire plus de la même chose ». </a:t>
            </a:r>
            <a:endParaRPr lang="fr-FR" sz="1200" kern="1200" dirty="0" smtClean="0">
              <a:solidFill>
                <a:srgbClr val="000000"/>
              </a:solidFill>
              <a:effectLst/>
              <a:latin typeface="Times New Roman" charset="0"/>
              <a:ea typeface="ＭＳ Ｐゴシック" charset="0"/>
              <a:cs typeface="+mn-cs"/>
            </a:endParaRPr>
          </a:p>
          <a:p>
            <a:r>
              <a:rPr lang="fr-BE" sz="1200" kern="1200" dirty="0" smtClean="0">
                <a:solidFill>
                  <a:srgbClr val="000000"/>
                </a:solidFill>
                <a:effectLst/>
                <a:latin typeface="Times New Roman" charset="0"/>
                <a:ea typeface="ＭＳ Ｐゴシック" charset="0"/>
                <a:cs typeface="+mn-cs"/>
              </a:rPr>
              <a:t>Pour explorer et favoriser ces changements, la transition intérieure s’inspire de connaissances, de pratiques, de sagesses, … provenant de nombreuses traditions culturelles, domaines d’études, et modèles. </a:t>
            </a:r>
            <a:endParaRPr lang="fr-FR" sz="1200" kern="1200" dirty="0" smtClean="0">
              <a:solidFill>
                <a:srgbClr val="000000"/>
              </a:solidFill>
              <a:effectLst/>
              <a:latin typeface="Times New Roman" charset="0"/>
              <a:ea typeface="ＭＳ Ｐゴシック" charset="0"/>
              <a:cs typeface="+mn-cs"/>
            </a:endParaRPr>
          </a:p>
          <a:p>
            <a:pPr marL="0" lvl="0" indent="0">
              <a:buFont typeface="Arial"/>
              <a:buNone/>
            </a:pPr>
            <a:endParaRPr lang="fr-FR" sz="1200" kern="1200" dirty="0" smtClean="0">
              <a:solidFill>
                <a:srgbClr val="000000"/>
              </a:solidFill>
              <a:effectLst/>
              <a:latin typeface="Times New Roman" charset="0"/>
              <a:ea typeface="ＭＳ Ｐゴシック" charset="0"/>
              <a:cs typeface="+mn-cs"/>
            </a:endParaRPr>
          </a:p>
          <a:p>
            <a:endParaRPr lang="fr-B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smtClean="0"/>
              <a:t>Cliquez et modifiez le titre</a:t>
            </a:r>
            <a:endParaRPr lang="fr-BE"/>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BE"/>
          </a:p>
        </p:txBody>
      </p:sp>
      <p:sp>
        <p:nvSpPr>
          <p:cNvPr id="4" name="Espace réservé de la date 3"/>
          <p:cNvSpPr>
            <a:spLocks noGrp="1"/>
          </p:cNvSpPr>
          <p:nvPr>
            <p:ph type="dt" idx="10"/>
          </p:nvPr>
        </p:nvSpPr>
        <p:spPr/>
        <p:txBody>
          <a:bodyPr/>
          <a:lstStyle>
            <a:lvl1pPr>
              <a:defRPr/>
            </a:lvl1pPr>
          </a:lstStyle>
          <a:p>
            <a:endParaRPr lang="fr-BE"/>
          </a:p>
        </p:txBody>
      </p:sp>
      <p:sp>
        <p:nvSpPr>
          <p:cNvPr id="5" name="Espace réservé du numéro de diapositive 4"/>
          <p:cNvSpPr>
            <a:spLocks noGrp="1"/>
          </p:cNvSpPr>
          <p:nvPr>
            <p:ph type="sldNum" idx="11"/>
          </p:nvPr>
        </p:nvSpPr>
        <p:spPr/>
        <p:txBody>
          <a:bodyPr/>
          <a:lstStyle>
            <a:lvl1pPr>
              <a:defRPr/>
            </a:lvl1pPr>
          </a:lstStyle>
          <a:p>
            <a:fld id="{5F3BCB6C-2CC0-904B-A61B-A4BB721156D3}" type="slidenum">
              <a:rPr lang="fr-BE"/>
              <a:pPr/>
              <a:t>‹#›</a:t>
            </a:fld>
            <a:endParaRPr lang="fr-BE"/>
          </a:p>
        </p:txBody>
      </p:sp>
    </p:spTree>
    <p:extLst>
      <p:ext uri="{BB962C8B-B14F-4D97-AF65-F5344CB8AC3E}">
        <p14:creationId xmlns:p14="http://schemas.microsoft.com/office/powerpoint/2010/main" val="110421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idx="10"/>
          </p:nvPr>
        </p:nvSpPr>
        <p:spPr/>
        <p:txBody>
          <a:bodyPr/>
          <a:lstStyle>
            <a:lvl1pPr>
              <a:defRPr/>
            </a:lvl1pPr>
          </a:lstStyle>
          <a:p>
            <a:endParaRPr lang="fr-BE"/>
          </a:p>
        </p:txBody>
      </p:sp>
      <p:sp>
        <p:nvSpPr>
          <p:cNvPr id="5" name="Espace réservé du numéro de diapositive 4"/>
          <p:cNvSpPr>
            <a:spLocks noGrp="1"/>
          </p:cNvSpPr>
          <p:nvPr>
            <p:ph type="sldNum" idx="11"/>
          </p:nvPr>
        </p:nvSpPr>
        <p:spPr/>
        <p:txBody>
          <a:bodyPr/>
          <a:lstStyle>
            <a:lvl1pPr>
              <a:defRPr/>
            </a:lvl1pPr>
          </a:lstStyle>
          <a:p>
            <a:fld id="{A534FB47-40B1-474B-BC21-C32F86C619EF}" type="slidenum">
              <a:rPr lang="fr-BE"/>
              <a:pPr/>
              <a:t>‹#›</a:t>
            </a:fld>
            <a:endParaRPr lang="fr-BE"/>
          </a:p>
        </p:txBody>
      </p:sp>
    </p:spTree>
    <p:extLst>
      <p:ext uri="{BB962C8B-B14F-4D97-AF65-F5344CB8AC3E}">
        <p14:creationId xmlns:p14="http://schemas.microsoft.com/office/powerpoint/2010/main" val="44280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51700" y="455613"/>
            <a:ext cx="2249488" cy="6229350"/>
          </a:xfrm>
        </p:spPr>
        <p:txBody>
          <a:bodyPr vert="eaVert"/>
          <a:lstStyle/>
          <a:p>
            <a:r>
              <a:rPr lang="fr-FR" smtClean="0"/>
              <a:t>Cliquez et modifiez le titre</a:t>
            </a:r>
            <a:endParaRPr lang="fr-BE"/>
          </a:p>
        </p:txBody>
      </p:sp>
      <p:sp>
        <p:nvSpPr>
          <p:cNvPr id="3" name="Espace réservé du texte vertical 2"/>
          <p:cNvSpPr>
            <a:spLocks noGrp="1"/>
          </p:cNvSpPr>
          <p:nvPr>
            <p:ph type="body" orient="vert" idx="1"/>
          </p:nvPr>
        </p:nvSpPr>
        <p:spPr>
          <a:xfrm>
            <a:off x="503238" y="455613"/>
            <a:ext cx="6596062" cy="62293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idx="10"/>
          </p:nvPr>
        </p:nvSpPr>
        <p:spPr/>
        <p:txBody>
          <a:bodyPr/>
          <a:lstStyle>
            <a:lvl1pPr>
              <a:defRPr/>
            </a:lvl1pPr>
          </a:lstStyle>
          <a:p>
            <a:endParaRPr lang="fr-BE"/>
          </a:p>
        </p:txBody>
      </p:sp>
      <p:sp>
        <p:nvSpPr>
          <p:cNvPr id="5" name="Espace réservé du numéro de diapositive 4"/>
          <p:cNvSpPr>
            <a:spLocks noGrp="1"/>
          </p:cNvSpPr>
          <p:nvPr>
            <p:ph type="sldNum" idx="11"/>
          </p:nvPr>
        </p:nvSpPr>
        <p:spPr/>
        <p:txBody>
          <a:bodyPr/>
          <a:lstStyle>
            <a:lvl1pPr>
              <a:defRPr/>
            </a:lvl1pPr>
          </a:lstStyle>
          <a:p>
            <a:fld id="{CE5BA363-3F4B-B347-9C09-B613472A62E2}" type="slidenum">
              <a:rPr lang="fr-BE"/>
              <a:pPr/>
              <a:t>‹#›</a:t>
            </a:fld>
            <a:endParaRPr lang="fr-BE"/>
          </a:p>
        </p:txBody>
      </p:sp>
    </p:spTree>
    <p:extLst>
      <p:ext uri="{BB962C8B-B14F-4D97-AF65-F5344CB8AC3E}">
        <p14:creationId xmlns:p14="http://schemas.microsoft.com/office/powerpoint/2010/main" val="173189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idx="10"/>
          </p:nvPr>
        </p:nvSpPr>
        <p:spPr/>
        <p:txBody>
          <a:bodyPr/>
          <a:lstStyle>
            <a:lvl1pPr>
              <a:defRPr/>
            </a:lvl1pPr>
          </a:lstStyle>
          <a:p>
            <a:endParaRPr lang="fr-BE"/>
          </a:p>
        </p:txBody>
      </p:sp>
      <p:sp>
        <p:nvSpPr>
          <p:cNvPr id="5" name="Espace réservé du numéro de diapositive 4"/>
          <p:cNvSpPr>
            <a:spLocks noGrp="1"/>
          </p:cNvSpPr>
          <p:nvPr>
            <p:ph type="sldNum" idx="11"/>
          </p:nvPr>
        </p:nvSpPr>
        <p:spPr/>
        <p:txBody>
          <a:bodyPr/>
          <a:lstStyle>
            <a:lvl1pPr>
              <a:defRPr/>
            </a:lvl1pPr>
          </a:lstStyle>
          <a:p>
            <a:fld id="{674204FD-DFAF-1343-9FFF-336E92EF8298}" type="slidenum">
              <a:rPr lang="fr-BE"/>
              <a:pPr/>
              <a:t>‹#›</a:t>
            </a:fld>
            <a:endParaRPr lang="fr-BE"/>
          </a:p>
        </p:txBody>
      </p:sp>
    </p:spTree>
    <p:extLst>
      <p:ext uri="{BB962C8B-B14F-4D97-AF65-F5344CB8AC3E}">
        <p14:creationId xmlns:p14="http://schemas.microsoft.com/office/powerpoint/2010/main" val="360379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smtClean="0"/>
              <a:t>Cliquez et modifiez le titre</a:t>
            </a:r>
            <a:endParaRPr lang="fr-BE"/>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endParaRPr lang="fr-BE"/>
          </a:p>
        </p:txBody>
      </p:sp>
      <p:sp>
        <p:nvSpPr>
          <p:cNvPr id="5" name="Espace réservé du numéro de diapositive 4"/>
          <p:cNvSpPr>
            <a:spLocks noGrp="1"/>
          </p:cNvSpPr>
          <p:nvPr>
            <p:ph type="sldNum" idx="11"/>
          </p:nvPr>
        </p:nvSpPr>
        <p:spPr/>
        <p:txBody>
          <a:bodyPr/>
          <a:lstStyle>
            <a:lvl1pPr>
              <a:defRPr/>
            </a:lvl1pPr>
          </a:lstStyle>
          <a:p>
            <a:fld id="{CEB3846E-BC2E-3A48-B2C8-8938E4AE25ED}" type="slidenum">
              <a:rPr lang="fr-BE"/>
              <a:pPr/>
              <a:t>‹#›</a:t>
            </a:fld>
            <a:endParaRPr lang="fr-BE"/>
          </a:p>
        </p:txBody>
      </p:sp>
    </p:spTree>
    <p:extLst>
      <p:ext uri="{BB962C8B-B14F-4D97-AF65-F5344CB8AC3E}">
        <p14:creationId xmlns:p14="http://schemas.microsoft.com/office/powerpoint/2010/main" val="308099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BE"/>
          </a:p>
        </p:txBody>
      </p:sp>
      <p:sp>
        <p:nvSpPr>
          <p:cNvPr id="3" name="Espace réservé du contenu 2"/>
          <p:cNvSpPr>
            <a:spLocks noGrp="1"/>
          </p:cNvSpPr>
          <p:nvPr>
            <p:ph sz="half" idx="1"/>
          </p:nvPr>
        </p:nvSpPr>
        <p:spPr>
          <a:xfrm>
            <a:off x="503238" y="1768475"/>
            <a:ext cx="4422775"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5078413" y="1768475"/>
            <a:ext cx="4422775"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idx="10"/>
          </p:nvPr>
        </p:nvSpPr>
        <p:spPr/>
        <p:txBody>
          <a:bodyPr/>
          <a:lstStyle>
            <a:lvl1pPr>
              <a:defRPr/>
            </a:lvl1pPr>
          </a:lstStyle>
          <a:p>
            <a:endParaRPr lang="fr-BE"/>
          </a:p>
        </p:txBody>
      </p:sp>
      <p:sp>
        <p:nvSpPr>
          <p:cNvPr id="6" name="Espace réservé du numéro de diapositive 5"/>
          <p:cNvSpPr>
            <a:spLocks noGrp="1"/>
          </p:cNvSpPr>
          <p:nvPr>
            <p:ph type="sldNum" idx="11"/>
          </p:nvPr>
        </p:nvSpPr>
        <p:spPr/>
        <p:txBody>
          <a:bodyPr/>
          <a:lstStyle>
            <a:lvl1pPr>
              <a:defRPr/>
            </a:lvl1pPr>
          </a:lstStyle>
          <a:p>
            <a:fld id="{0CE9025F-385C-3342-AD04-A587B859054B}" type="slidenum">
              <a:rPr lang="fr-BE"/>
              <a:pPr/>
              <a:t>‹#›</a:t>
            </a:fld>
            <a:endParaRPr lang="fr-BE"/>
          </a:p>
        </p:txBody>
      </p:sp>
    </p:spTree>
    <p:extLst>
      <p:ext uri="{BB962C8B-B14F-4D97-AF65-F5344CB8AC3E}">
        <p14:creationId xmlns:p14="http://schemas.microsoft.com/office/powerpoint/2010/main" val="269016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smtClean="0"/>
              <a:t>Cliquez et modifiez le titre</a:t>
            </a:r>
            <a:endParaRPr lang="fr-BE"/>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idx="10"/>
          </p:nvPr>
        </p:nvSpPr>
        <p:spPr/>
        <p:txBody>
          <a:bodyPr/>
          <a:lstStyle>
            <a:lvl1pPr>
              <a:defRPr/>
            </a:lvl1pPr>
          </a:lstStyle>
          <a:p>
            <a:endParaRPr lang="fr-BE"/>
          </a:p>
        </p:txBody>
      </p:sp>
      <p:sp>
        <p:nvSpPr>
          <p:cNvPr id="8" name="Espace réservé du numéro de diapositive 7"/>
          <p:cNvSpPr>
            <a:spLocks noGrp="1"/>
          </p:cNvSpPr>
          <p:nvPr>
            <p:ph type="sldNum" idx="11"/>
          </p:nvPr>
        </p:nvSpPr>
        <p:spPr/>
        <p:txBody>
          <a:bodyPr/>
          <a:lstStyle>
            <a:lvl1pPr>
              <a:defRPr/>
            </a:lvl1pPr>
          </a:lstStyle>
          <a:p>
            <a:fld id="{56861B88-2791-AC43-A171-D3ACC1E2AE5D}" type="slidenum">
              <a:rPr lang="fr-BE"/>
              <a:pPr/>
              <a:t>‹#›</a:t>
            </a:fld>
            <a:endParaRPr lang="fr-BE"/>
          </a:p>
        </p:txBody>
      </p:sp>
    </p:spTree>
    <p:extLst>
      <p:ext uri="{BB962C8B-B14F-4D97-AF65-F5344CB8AC3E}">
        <p14:creationId xmlns:p14="http://schemas.microsoft.com/office/powerpoint/2010/main" val="44697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BE"/>
          </a:p>
        </p:txBody>
      </p:sp>
      <p:sp>
        <p:nvSpPr>
          <p:cNvPr id="3" name="Espace réservé de la date 2"/>
          <p:cNvSpPr>
            <a:spLocks noGrp="1"/>
          </p:cNvSpPr>
          <p:nvPr>
            <p:ph type="dt" idx="10"/>
          </p:nvPr>
        </p:nvSpPr>
        <p:spPr/>
        <p:txBody>
          <a:bodyPr/>
          <a:lstStyle>
            <a:lvl1pPr>
              <a:defRPr/>
            </a:lvl1pPr>
          </a:lstStyle>
          <a:p>
            <a:endParaRPr lang="fr-BE"/>
          </a:p>
        </p:txBody>
      </p:sp>
      <p:sp>
        <p:nvSpPr>
          <p:cNvPr id="4" name="Espace réservé du numéro de diapositive 3"/>
          <p:cNvSpPr>
            <a:spLocks noGrp="1"/>
          </p:cNvSpPr>
          <p:nvPr>
            <p:ph type="sldNum" idx="11"/>
          </p:nvPr>
        </p:nvSpPr>
        <p:spPr/>
        <p:txBody>
          <a:bodyPr/>
          <a:lstStyle>
            <a:lvl1pPr>
              <a:defRPr/>
            </a:lvl1pPr>
          </a:lstStyle>
          <a:p>
            <a:fld id="{67479BE8-584D-FD41-B813-433B0640DBF2}" type="slidenum">
              <a:rPr lang="fr-BE"/>
              <a:pPr/>
              <a:t>‹#›</a:t>
            </a:fld>
            <a:endParaRPr lang="fr-BE"/>
          </a:p>
        </p:txBody>
      </p:sp>
    </p:spTree>
    <p:extLst>
      <p:ext uri="{BB962C8B-B14F-4D97-AF65-F5344CB8AC3E}">
        <p14:creationId xmlns:p14="http://schemas.microsoft.com/office/powerpoint/2010/main" val="268567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fr-BE"/>
          </a:p>
        </p:txBody>
      </p:sp>
      <p:sp>
        <p:nvSpPr>
          <p:cNvPr id="3" name="Espace réservé du numéro de diapositive 2"/>
          <p:cNvSpPr>
            <a:spLocks noGrp="1"/>
          </p:cNvSpPr>
          <p:nvPr>
            <p:ph type="sldNum" idx="11"/>
          </p:nvPr>
        </p:nvSpPr>
        <p:spPr/>
        <p:txBody>
          <a:bodyPr/>
          <a:lstStyle>
            <a:lvl1pPr>
              <a:defRPr/>
            </a:lvl1pPr>
          </a:lstStyle>
          <a:p>
            <a:fld id="{F5AFEDEC-DA6C-1947-A730-9B277C7BF1A5}" type="slidenum">
              <a:rPr lang="fr-BE"/>
              <a:pPr/>
              <a:t>‹#›</a:t>
            </a:fld>
            <a:endParaRPr lang="fr-BE"/>
          </a:p>
        </p:txBody>
      </p:sp>
    </p:spTree>
    <p:extLst>
      <p:ext uri="{BB962C8B-B14F-4D97-AF65-F5344CB8AC3E}">
        <p14:creationId xmlns:p14="http://schemas.microsoft.com/office/powerpoint/2010/main" val="337753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smtClean="0"/>
              <a:t>Cliquez et modifiez le titre</a:t>
            </a:r>
            <a:endParaRPr lang="fr-BE"/>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fr-BE"/>
          </a:p>
        </p:txBody>
      </p:sp>
      <p:sp>
        <p:nvSpPr>
          <p:cNvPr id="6" name="Espace réservé du numéro de diapositive 5"/>
          <p:cNvSpPr>
            <a:spLocks noGrp="1"/>
          </p:cNvSpPr>
          <p:nvPr>
            <p:ph type="sldNum" idx="11"/>
          </p:nvPr>
        </p:nvSpPr>
        <p:spPr/>
        <p:txBody>
          <a:bodyPr/>
          <a:lstStyle>
            <a:lvl1pPr>
              <a:defRPr/>
            </a:lvl1pPr>
          </a:lstStyle>
          <a:p>
            <a:fld id="{74127663-2030-C446-BA1F-E6ACB31BFF00}" type="slidenum">
              <a:rPr lang="fr-BE"/>
              <a:pPr/>
              <a:t>‹#›</a:t>
            </a:fld>
            <a:endParaRPr lang="fr-BE"/>
          </a:p>
        </p:txBody>
      </p:sp>
    </p:spTree>
    <p:extLst>
      <p:ext uri="{BB962C8B-B14F-4D97-AF65-F5344CB8AC3E}">
        <p14:creationId xmlns:p14="http://schemas.microsoft.com/office/powerpoint/2010/main" val="204066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smtClean="0"/>
              <a:t>Cliquez et modifiez le titre</a:t>
            </a:r>
            <a:endParaRPr lang="fr-BE"/>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fr-BE"/>
          </a:p>
        </p:txBody>
      </p:sp>
      <p:sp>
        <p:nvSpPr>
          <p:cNvPr id="6" name="Espace réservé du numéro de diapositive 5"/>
          <p:cNvSpPr>
            <a:spLocks noGrp="1"/>
          </p:cNvSpPr>
          <p:nvPr>
            <p:ph type="sldNum" idx="11"/>
          </p:nvPr>
        </p:nvSpPr>
        <p:spPr/>
        <p:txBody>
          <a:bodyPr/>
          <a:lstStyle>
            <a:lvl1pPr>
              <a:defRPr/>
            </a:lvl1pPr>
          </a:lstStyle>
          <a:p>
            <a:fld id="{DA705244-CC3E-244A-91EE-E8C77F827EC7}" type="slidenum">
              <a:rPr lang="fr-BE"/>
              <a:pPr/>
              <a:t>‹#›</a:t>
            </a:fld>
            <a:endParaRPr lang="fr-BE"/>
          </a:p>
        </p:txBody>
      </p:sp>
    </p:spTree>
    <p:extLst>
      <p:ext uri="{BB962C8B-B14F-4D97-AF65-F5344CB8AC3E}">
        <p14:creationId xmlns:p14="http://schemas.microsoft.com/office/powerpoint/2010/main" val="3386519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260013"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8" name="Rectangle 2"/>
          <p:cNvSpPr>
            <a:spLocks noGrp="1" noChangeArrowheads="1"/>
          </p:cNvSpPr>
          <p:nvPr>
            <p:ph type="title"/>
          </p:nvPr>
        </p:nvSpPr>
        <p:spPr bwMode="auto">
          <a:xfrm>
            <a:off x="3959225" y="455613"/>
            <a:ext cx="5541963" cy="121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4099" name="Rectangle 3"/>
          <p:cNvSpPr>
            <a:spLocks noGrp="1" noChangeArrowheads="1"/>
          </p:cNvSpPr>
          <p:nvPr>
            <p:ph type="body" idx="1"/>
          </p:nvPr>
        </p:nvSpPr>
        <p:spPr bwMode="auto">
          <a:xfrm>
            <a:off x="503238" y="1768475"/>
            <a:ext cx="8997950" cy="491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808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100" name="Rectangle 4"/>
          <p:cNvSpPr>
            <a:spLocks noGrp="1" noChangeArrowheads="1"/>
          </p:cNvSpPr>
          <p:nvPr>
            <p:ph type="dt"/>
          </p:nvPr>
        </p:nvSpPr>
        <p:spPr bwMode="auto">
          <a:xfrm>
            <a:off x="503238" y="6635750"/>
            <a:ext cx="227488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fr-BE"/>
          </a:p>
        </p:txBody>
      </p:sp>
      <p:sp>
        <p:nvSpPr>
          <p:cNvPr id="4101" name="Rectangle 5"/>
          <p:cNvSpPr>
            <a:spLocks noGrp="1" noChangeArrowheads="1"/>
          </p:cNvSpPr>
          <p:nvPr>
            <p:ph type="sldNum"/>
          </p:nvPr>
        </p:nvSpPr>
        <p:spPr bwMode="auto">
          <a:xfrm>
            <a:off x="7839075" y="6599238"/>
            <a:ext cx="170021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D2A0305-C444-504B-A9FF-F94D645981CA}" type="slidenum">
              <a:rPr lang="fr-BE"/>
              <a:pPr/>
              <a:t>‹#›</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charset="0"/>
        <a:defRPr sz="3600" b="1">
          <a:solidFill>
            <a:srgbClr val="C5000B"/>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charset="0"/>
        <a:defRPr sz="6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mj-ea"/>
          <a:cs typeface="+mj-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mj-ea"/>
          <a:cs typeface="+mj-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j-ea"/>
          <a:cs typeface="+mj-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j-ea"/>
          <a:cs typeface="+mj-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j-ea"/>
          <a:cs typeface="+mj-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j-ea"/>
          <a:cs typeface="+mj-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j-ea"/>
          <a:cs typeface="+mj-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tif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080" y="2267669"/>
            <a:ext cx="3657600" cy="3671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Rectangle 2"/>
          <p:cNvSpPr>
            <a:spLocks noGrp="1" noChangeArrowheads="1"/>
          </p:cNvSpPr>
          <p:nvPr>
            <p:ph type="title"/>
          </p:nvPr>
        </p:nvSpPr>
        <p:spPr>
          <a:xfrm>
            <a:off x="2519363" y="863600"/>
            <a:ext cx="4702175" cy="122396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dirty="0">
                <a:solidFill>
                  <a:srgbClr val="C5000B"/>
                </a:solidFill>
              </a:rPr>
              <a:t>La transition intérieure</a:t>
            </a:r>
          </a:p>
        </p:txBody>
      </p:sp>
      <p:sp>
        <p:nvSpPr>
          <p:cNvPr id="2" name="ZoneTexte 1"/>
          <p:cNvSpPr txBox="1"/>
          <p:nvPr/>
        </p:nvSpPr>
        <p:spPr>
          <a:xfrm>
            <a:off x="1054605" y="6693406"/>
            <a:ext cx="184666" cy="353174"/>
          </a:xfrm>
          <a:prstGeom prst="rect">
            <a:avLst/>
          </a:prstGeom>
          <a:noFill/>
        </p:spPr>
        <p:txBody>
          <a:bodyPr wrap="none" rtlCol="0">
            <a:spAutoFit/>
          </a:bodyPr>
          <a:lstStyle/>
          <a:p>
            <a:endParaRPr lang="fr-BE"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9832" y="683493"/>
            <a:ext cx="8712968" cy="5419484"/>
          </a:xfrm>
          <a:prstGeom prst="rect">
            <a:avLst/>
          </a:prstGeom>
          <a:noFill/>
        </p:spPr>
        <p:txBody>
          <a:bodyPr wrap="square" rtlCol="0">
            <a:spAutoFit/>
          </a:bodyPr>
          <a:lstStyle/>
          <a:p>
            <a:r>
              <a:rPr lang="fr-FR" sz="2400" b="1" dirty="0" smtClean="0">
                <a:solidFill>
                  <a:srgbClr val="C5000B"/>
                </a:solidFill>
              </a:rPr>
              <a:t>Un débat</a:t>
            </a:r>
            <a:r>
              <a:rPr lang="is-IS" sz="2400" b="1" dirty="0" smtClean="0">
                <a:solidFill>
                  <a:srgbClr val="C5000B"/>
                </a:solidFill>
              </a:rPr>
              <a:t>…</a:t>
            </a:r>
            <a:endParaRPr lang="fr-BE" sz="2400" dirty="0" smtClean="0"/>
          </a:p>
          <a:p>
            <a:endParaRPr lang="fr-BE" sz="2400" dirty="0" smtClean="0">
              <a:solidFill>
                <a:srgbClr val="2F657C"/>
              </a:solidFill>
            </a:endParaRPr>
          </a:p>
          <a:p>
            <a:endParaRPr lang="fr-BE" sz="2400" dirty="0">
              <a:solidFill>
                <a:srgbClr val="2F657C"/>
              </a:solidFill>
            </a:endParaRPr>
          </a:p>
          <a:p>
            <a:endParaRPr lang="fr-BE" sz="2400" dirty="0">
              <a:solidFill>
                <a:srgbClr val="2F657C"/>
              </a:solidFill>
            </a:endParaRPr>
          </a:p>
          <a:p>
            <a:pPr algn="ctr"/>
            <a:r>
              <a:rPr lang="fr-BE" sz="2400" dirty="0" smtClean="0">
                <a:solidFill>
                  <a:srgbClr val="2F657C"/>
                </a:solidFill>
              </a:rPr>
              <a:t>« Il faut transformer les forces et structures sociales, économiques et politiques qui créent de l’inégalité et des oppressions en tous genres</a:t>
            </a:r>
            <a:r>
              <a:rPr lang="is-IS" sz="2400" dirty="0" smtClean="0">
                <a:solidFill>
                  <a:srgbClr val="2F657C"/>
                </a:solidFill>
              </a:rPr>
              <a:t>…</a:t>
            </a:r>
            <a:r>
              <a:rPr lang="fr-FR" sz="2400" dirty="0" smtClean="0">
                <a:solidFill>
                  <a:srgbClr val="2F657C"/>
                </a:solidFill>
              </a:rPr>
              <a:t> »</a:t>
            </a:r>
            <a:endParaRPr lang="fr-BE" sz="2400" dirty="0" smtClean="0">
              <a:solidFill>
                <a:srgbClr val="2F657C"/>
              </a:solidFill>
            </a:endParaRPr>
          </a:p>
          <a:p>
            <a:endParaRPr lang="fr-BE" sz="2400" dirty="0" smtClean="0">
              <a:solidFill>
                <a:srgbClr val="2F657C"/>
              </a:solidFill>
            </a:endParaRPr>
          </a:p>
          <a:p>
            <a:r>
              <a:rPr lang="fr-BE" sz="2400" dirty="0" smtClean="0">
                <a:solidFill>
                  <a:srgbClr val="2F657C"/>
                </a:solidFill>
              </a:rPr>
              <a:t>                                                 &gt;&lt;</a:t>
            </a:r>
          </a:p>
          <a:p>
            <a:pPr algn="ctr"/>
            <a:endParaRPr lang="fr-BE" sz="2400" dirty="0" smtClean="0">
              <a:solidFill>
                <a:srgbClr val="2F657C"/>
              </a:solidFill>
            </a:endParaRPr>
          </a:p>
          <a:p>
            <a:pPr algn="ctr"/>
            <a:r>
              <a:rPr lang="fr-FR" sz="2400" dirty="0" smtClean="0">
                <a:solidFill>
                  <a:srgbClr val="2F657C"/>
                </a:solidFill>
              </a:rPr>
              <a:t>« Se changer soi pour changer le monde »</a:t>
            </a:r>
            <a:endParaRPr lang="fr-BE" dirty="0" smtClean="0"/>
          </a:p>
          <a:p>
            <a:pPr algn="ctr"/>
            <a:endParaRPr lang="fr-BE" dirty="0" smtClean="0"/>
          </a:p>
          <a:p>
            <a:pPr algn="ctr"/>
            <a:endParaRPr lang="fr-BE" dirty="0"/>
          </a:p>
          <a:p>
            <a:pPr algn="ctr"/>
            <a:endParaRPr lang="fr-BE" dirty="0" smtClean="0"/>
          </a:p>
          <a:p>
            <a:pPr algn="ctr"/>
            <a:endParaRPr lang="fr-BE" dirty="0" smtClean="0"/>
          </a:p>
          <a:p>
            <a:pPr algn="ctr"/>
            <a:endParaRPr lang="fr-BE" dirty="0"/>
          </a:p>
          <a:p>
            <a:pPr algn="ctr"/>
            <a:endParaRPr lang="fr-BE" dirty="0"/>
          </a:p>
        </p:txBody>
      </p:sp>
    </p:spTree>
    <p:extLst>
      <p:ext uri="{BB962C8B-B14F-4D97-AF65-F5344CB8AC3E}">
        <p14:creationId xmlns:p14="http://schemas.microsoft.com/office/powerpoint/2010/main" val="33833400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9832" y="683493"/>
            <a:ext cx="8712968" cy="5762962"/>
          </a:xfrm>
          <a:prstGeom prst="rect">
            <a:avLst/>
          </a:prstGeom>
          <a:noFill/>
        </p:spPr>
        <p:txBody>
          <a:bodyPr wrap="square" rtlCol="0">
            <a:spAutoFit/>
          </a:bodyPr>
          <a:lstStyle/>
          <a:p>
            <a:r>
              <a:rPr lang="fr-FR" sz="2400" b="1" dirty="0" smtClean="0">
                <a:solidFill>
                  <a:srgbClr val="C5000B"/>
                </a:solidFill>
              </a:rPr>
              <a:t>Un débat</a:t>
            </a:r>
            <a:r>
              <a:rPr lang="is-IS" sz="2400" b="1" dirty="0" smtClean="0">
                <a:solidFill>
                  <a:srgbClr val="C5000B"/>
                </a:solidFill>
              </a:rPr>
              <a:t>…</a:t>
            </a:r>
            <a:endParaRPr lang="fr-BE" sz="2400" dirty="0" smtClean="0"/>
          </a:p>
          <a:p>
            <a:endParaRPr lang="fr-BE" sz="2400" dirty="0" smtClean="0">
              <a:solidFill>
                <a:srgbClr val="2F657C"/>
              </a:solidFill>
            </a:endParaRPr>
          </a:p>
          <a:p>
            <a:endParaRPr lang="fr-BE" sz="2400" dirty="0">
              <a:solidFill>
                <a:srgbClr val="2F657C"/>
              </a:solidFill>
            </a:endParaRPr>
          </a:p>
          <a:p>
            <a:endParaRPr lang="fr-BE" sz="2400" dirty="0">
              <a:solidFill>
                <a:srgbClr val="2F657C"/>
              </a:solidFill>
            </a:endParaRPr>
          </a:p>
          <a:p>
            <a:pPr algn="ctr"/>
            <a:r>
              <a:rPr lang="fr-BE" sz="2400" dirty="0" smtClean="0">
                <a:solidFill>
                  <a:srgbClr val="2F657C"/>
                </a:solidFill>
              </a:rPr>
              <a:t>« Il faut transformer les forces et structures sociales, économiques et politiques qui créent de l’inégalité et des oppressions en tous genres</a:t>
            </a:r>
            <a:r>
              <a:rPr lang="is-IS" sz="2400" dirty="0" smtClean="0">
                <a:solidFill>
                  <a:srgbClr val="2F657C"/>
                </a:solidFill>
              </a:rPr>
              <a:t>…</a:t>
            </a:r>
            <a:r>
              <a:rPr lang="fr-FR" sz="2400" dirty="0" smtClean="0">
                <a:solidFill>
                  <a:srgbClr val="2F657C"/>
                </a:solidFill>
              </a:rPr>
              <a:t> »</a:t>
            </a:r>
            <a:endParaRPr lang="fr-BE" sz="2400" dirty="0" smtClean="0">
              <a:solidFill>
                <a:srgbClr val="2F657C"/>
              </a:solidFill>
            </a:endParaRPr>
          </a:p>
          <a:p>
            <a:endParaRPr lang="fr-BE" sz="2400" dirty="0" smtClean="0">
              <a:solidFill>
                <a:srgbClr val="2F657C"/>
              </a:solidFill>
            </a:endParaRPr>
          </a:p>
          <a:p>
            <a:r>
              <a:rPr lang="fr-BE" sz="2400" dirty="0" smtClean="0">
                <a:solidFill>
                  <a:srgbClr val="2F657C"/>
                </a:solidFill>
              </a:rPr>
              <a:t>                                                 &gt;&lt;</a:t>
            </a:r>
          </a:p>
          <a:p>
            <a:pPr algn="ctr"/>
            <a:endParaRPr lang="fr-BE" sz="2400" dirty="0" smtClean="0">
              <a:solidFill>
                <a:srgbClr val="2F657C"/>
              </a:solidFill>
            </a:endParaRPr>
          </a:p>
          <a:p>
            <a:pPr algn="ctr"/>
            <a:r>
              <a:rPr lang="fr-FR" sz="2400" dirty="0" smtClean="0">
                <a:solidFill>
                  <a:srgbClr val="2F657C"/>
                </a:solidFill>
              </a:rPr>
              <a:t>« Se changer soi pour changer le monde »</a:t>
            </a:r>
            <a:endParaRPr lang="fr-BE" dirty="0" smtClean="0"/>
          </a:p>
          <a:p>
            <a:pPr algn="ctr"/>
            <a:endParaRPr lang="fr-BE" dirty="0" smtClean="0"/>
          </a:p>
          <a:p>
            <a:pPr algn="ctr"/>
            <a:endParaRPr lang="fr-BE" dirty="0"/>
          </a:p>
          <a:p>
            <a:pPr algn="ctr"/>
            <a:endParaRPr lang="fr-BE" dirty="0" smtClean="0"/>
          </a:p>
          <a:p>
            <a:pPr algn="ctr"/>
            <a:endParaRPr lang="fr-BE" dirty="0" smtClean="0"/>
          </a:p>
          <a:p>
            <a:pPr algn="ctr"/>
            <a:endParaRPr lang="fr-BE" dirty="0"/>
          </a:p>
          <a:p>
            <a:pPr algn="ctr"/>
            <a:r>
              <a:rPr lang="fr-FR" sz="2400" b="1" dirty="0">
                <a:solidFill>
                  <a:srgbClr val="C5000B"/>
                </a:solidFill>
              </a:rPr>
              <a:t> </a:t>
            </a:r>
            <a:r>
              <a:rPr lang="fr-FR" sz="2400" b="1" dirty="0" smtClean="0">
                <a:solidFill>
                  <a:srgbClr val="C5000B"/>
                </a:solidFill>
              </a:rPr>
              <a:t>                                                                            </a:t>
            </a:r>
            <a:r>
              <a:rPr lang="is-IS" sz="2400" b="1" dirty="0" smtClean="0">
                <a:solidFill>
                  <a:srgbClr val="C5000B"/>
                </a:solidFill>
              </a:rPr>
              <a:t>… réducteur!</a:t>
            </a:r>
            <a:endParaRPr lang="fr-BE" sz="2400" dirty="0" smtClean="0"/>
          </a:p>
          <a:p>
            <a:pPr algn="ctr"/>
            <a:endParaRPr lang="fr-BE" dirty="0"/>
          </a:p>
        </p:txBody>
      </p:sp>
    </p:spTree>
    <p:extLst>
      <p:ext uri="{BB962C8B-B14F-4D97-AF65-F5344CB8AC3E}">
        <p14:creationId xmlns:p14="http://schemas.microsoft.com/office/powerpoint/2010/main" val="219587508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Espace réservé du numéro de diapositive 3"/>
          <p:cNvSpPr>
            <a:spLocks noGrp="1"/>
          </p:cNvSpPr>
          <p:nvPr>
            <p:ph type="sldNum" idx="11"/>
          </p:nvPr>
        </p:nvSpPr>
        <p:spPr/>
        <p:txBody>
          <a:bodyPr/>
          <a:lstStyle/>
          <a:p>
            <a:fld id="{48B9325B-34C2-134F-81C2-069AA1B605F1}" type="slidenum">
              <a:rPr lang="fr-BE"/>
              <a:pPr/>
              <a:t>12</a:t>
            </a:fld>
            <a:endParaRPr lang="fr-BE"/>
          </a:p>
        </p:txBody>
      </p:sp>
      <p:graphicFrame>
        <p:nvGraphicFramePr>
          <p:cNvPr id="15362" name="Group 2"/>
          <p:cNvGraphicFramePr>
            <a:graphicFrameLocks noGrp="1"/>
          </p:cNvGraphicFramePr>
          <p:nvPr>
            <p:extLst>
              <p:ext uri="{D42A27DB-BD31-4B8C-83A1-F6EECF244321}">
                <p14:modId xmlns:p14="http://schemas.microsoft.com/office/powerpoint/2010/main" val="1514195218"/>
              </p:ext>
            </p:extLst>
          </p:nvPr>
        </p:nvGraphicFramePr>
        <p:xfrm>
          <a:off x="917575" y="1844675"/>
          <a:ext cx="8332788" cy="4268788"/>
        </p:xfrm>
        <a:graphic>
          <a:graphicData uri="http://schemas.openxmlformats.org/drawingml/2006/table">
            <a:tbl>
              <a:tblPr/>
              <a:tblGrid>
                <a:gridCol w="3211513"/>
                <a:gridCol w="3398837"/>
                <a:gridCol w="1722438"/>
              </a:tblGrid>
              <a:tr h="784225">
                <a:tc>
                  <a:txBody>
                    <a:bodyPr/>
                    <a:lstStyle/>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1" i="0" u="none" strike="noStrike" cap="none" normalizeH="0" baseline="0" dirty="0">
                          <a:ln>
                            <a:noFill/>
                          </a:ln>
                          <a:solidFill>
                            <a:srgbClr val="000000"/>
                          </a:solidFill>
                          <a:effectLst/>
                          <a:latin typeface="Liberation Sans Narrow" charset="0"/>
                          <a:ea typeface="SimSun" charset="0"/>
                          <a:cs typeface="WenQuanYi Micro Hei" charset="0"/>
                        </a:rPr>
                        <a:t>INTERIEUR</a:t>
                      </a:r>
                    </a:p>
                  </a:txBody>
                  <a:tcPr marL="90000" marR="90000" marT="81576"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c>
                  <a:txBody>
                    <a:bodyPr/>
                    <a:lstStyle/>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1" i="0" u="none" strike="noStrike" cap="none" normalizeH="0" baseline="0">
                          <a:ln>
                            <a:noFill/>
                          </a:ln>
                          <a:solidFill>
                            <a:srgbClr val="000000"/>
                          </a:solidFill>
                          <a:effectLst/>
                          <a:latin typeface="Liberation Sans Narrow" charset="0"/>
                          <a:ea typeface="SimSun" charset="0"/>
                          <a:cs typeface="WenQuanYi Micro Hei" charset="0"/>
                        </a:rPr>
                        <a:t>EXTERIEUR</a:t>
                      </a:r>
                    </a:p>
                  </a:txBody>
                  <a:tcPr marL="90000" marR="90000" marT="81576"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c>
                  <a:txBody>
                    <a:bodyPr/>
                    <a:lstStyle/>
                    <a:p>
                      <a:pPr marL="0" marR="0" lvl="0" indent="0" algn="l" defTabSz="449263" rtl="0" eaLnBrk="1" fontAlgn="base" latinLnBrk="0" hangingPunct="0">
                        <a:lnSpc>
                          <a:spcPct val="81000"/>
                        </a:lnSpc>
                        <a:spcBef>
                          <a:spcPct val="0"/>
                        </a:spcBef>
                        <a:spcAft>
                          <a:spcPct val="0"/>
                        </a:spcAft>
                        <a:buClr>
                          <a:srgbClr val="000000"/>
                        </a:buClr>
                        <a:buSzPct val="100000"/>
                        <a:buFont typeface="Times New Roman"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fr-FR" sz="1800" b="0" i="0" u="none" strike="noStrike" cap="none" normalizeH="0" baseline="0">
                        <a:ln>
                          <a:noFill/>
                        </a:ln>
                        <a:solidFill>
                          <a:srgbClr val="000000"/>
                        </a:solidFill>
                        <a:effectLst/>
                        <a:latin typeface="Arial" charset="0"/>
                        <a:ea typeface="SimSun" charset="0"/>
                        <a:cs typeface="SimSun" charset="0"/>
                      </a:endParaRPr>
                    </a:p>
                  </a:txBody>
                  <a:tcPr marL="90000" marR="90000" marT="88434"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r>
              <a:tr h="1365250">
                <a:tc>
                  <a:txBody>
                    <a:bodyPr/>
                    <a:lstStyle/>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rPr>
                        <a:t>JE, intentionnel</a:t>
                      </a: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endParaRP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0" i="1" u="none" strike="noStrike" cap="none" normalizeH="0" baseline="0" dirty="0" smtClean="0">
                          <a:ln>
                            <a:noFill/>
                          </a:ln>
                          <a:solidFill>
                            <a:srgbClr val="000000"/>
                          </a:solidFill>
                          <a:effectLst/>
                          <a:latin typeface="Liberation Sans Narrow" charset="0"/>
                          <a:ea typeface="SimSun" charset="0"/>
                          <a:cs typeface="WenQuanYi Micro Hei" charset="0"/>
                        </a:rPr>
                        <a:t>Expériences, vécu individuel, ...</a:t>
                      </a:r>
                      <a:endParaRPr kumimoji="0" lang="fr-BE" sz="1800" b="0" i="1" u="none" strike="noStrike" cap="none" normalizeH="0" baseline="0" dirty="0">
                        <a:ln>
                          <a:noFill/>
                        </a:ln>
                        <a:solidFill>
                          <a:srgbClr val="000000"/>
                        </a:solidFill>
                        <a:effectLst/>
                        <a:latin typeface="Liberation Sans Narrow" charset="0"/>
                        <a:ea typeface="SimSun" charset="0"/>
                        <a:cs typeface="WenQuanYi Micro Hei" charset="0"/>
                      </a:endParaRPr>
                    </a:p>
                  </a:txBody>
                  <a:tcPr marL="90000" marR="90000" marT="81576"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c>
                  <a:txBody>
                    <a:bodyPr/>
                    <a:lstStyle/>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rPr>
                        <a:t>CELA, comportemental</a:t>
                      </a:r>
                      <a:endParaRPr kumimoji="0" lang="fr-BE" sz="1800" b="0" i="0" u="none" strike="noStrike" cap="none" normalizeH="0" baseline="0" dirty="0">
                        <a:ln>
                          <a:noFill/>
                        </a:ln>
                        <a:solidFill>
                          <a:srgbClr val="000000"/>
                        </a:solidFill>
                        <a:effectLst/>
                        <a:latin typeface="Liberation Sans Narrow" charset="0"/>
                        <a:ea typeface="SimSun" charset="0"/>
                        <a:cs typeface="WenQuanYi Micro Hei" charset="0"/>
                      </a:endParaRP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endParaRP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0" i="1" u="none" strike="noStrike" cap="none" normalizeH="0" baseline="0" dirty="0" smtClean="0">
                          <a:ln>
                            <a:noFill/>
                          </a:ln>
                          <a:solidFill>
                            <a:srgbClr val="000000"/>
                          </a:solidFill>
                          <a:effectLst/>
                          <a:latin typeface="Liberation Sans Narrow" charset="0"/>
                          <a:ea typeface="SimSun" charset="0"/>
                          <a:cs typeface="WenQuanYi Micro Hei" charset="0"/>
                        </a:rPr>
                        <a:t>Actions individuelles</a:t>
                      </a:r>
                      <a:endParaRPr kumimoji="0" lang="fr-BE" sz="1800" b="0" i="1" u="none" strike="noStrike" cap="none" normalizeH="0" baseline="0" dirty="0">
                        <a:ln>
                          <a:noFill/>
                        </a:ln>
                        <a:solidFill>
                          <a:srgbClr val="000000"/>
                        </a:solidFill>
                        <a:effectLst/>
                        <a:latin typeface="Liberation Sans Narrow" charset="0"/>
                        <a:ea typeface="SimSun" charset="0"/>
                        <a:cs typeface="WenQuanYi Micro Hei" charset="0"/>
                      </a:endParaRPr>
                    </a:p>
                  </a:txBody>
                  <a:tcPr marL="90000" marR="90000" marT="81576"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c>
                  <a:txBody>
                    <a:bodyPr/>
                    <a:lstStyle/>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1" i="0" u="none" strike="noStrike" cap="none" normalizeH="0" baseline="0">
                          <a:ln>
                            <a:noFill/>
                          </a:ln>
                          <a:solidFill>
                            <a:srgbClr val="000000"/>
                          </a:solidFill>
                          <a:effectLst/>
                          <a:latin typeface="Liberation Sans Narrow" charset="0"/>
                          <a:ea typeface="SimSun" charset="0"/>
                          <a:cs typeface="WenQuanYi Micro Hei" charset="0"/>
                        </a:rPr>
                        <a:t>INDIVIDUEL</a:t>
                      </a:r>
                    </a:p>
                  </a:txBody>
                  <a:tcPr marL="90000" marR="90000" marT="81576"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r>
              <a:tr h="2119313">
                <a:tc>
                  <a:txBody>
                    <a:bodyPr/>
                    <a:lstStyle/>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rPr>
                        <a:t>NOUS, culturel</a:t>
                      </a: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endParaRP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0" i="1" u="none" strike="noStrike" cap="none" normalizeH="0" baseline="0" dirty="0" smtClean="0">
                          <a:ln>
                            <a:noFill/>
                          </a:ln>
                          <a:solidFill>
                            <a:srgbClr val="000000"/>
                          </a:solidFill>
                          <a:effectLst/>
                          <a:latin typeface="Liberation Sans Narrow" charset="0"/>
                          <a:ea typeface="SimSun" charset="0"/>
                          <a:cs typeface="WenQuanYi Micro Hei" charset="0"/>
                        </a:rPr>
                        <a:t>Visions du monde, valeurs, représentations collectives</a:t>
                      </a:r>
                      <a:r>
                        <a:rPr kumimoji="0" lang="is-IS" sz="1800" b="0" i="1" u="none" strike="noStrike" cap="none" normalizeH="0" baseline="0" dirty="0" smtClean="0">
                          <a:ln>
                            <a:noFill/>
                          </a:ln>
                          <a:solidFill>
                            <a:srgbClr val="000000"/>
                          </a:solidFill>
                          <a:effectLst/>
                          <a:latin typeface="Liberation Sans Narrow" charset="0"/>
                          <a:ea typeface="SimSun" charset="0"/>
                          <a:cs typeface="WenQuanYi Micro Hei" charset="0"/>
                        </a:rPr>
                        <a:t>…</a:t>
                      </a:r>
                      <a:endParaRPr kumimoji="0" lang="fr-BE" sz="1800" b="0" i="1" u="none" strike="noStrike" cap="none" normalizeH="0" baseline="0" dirty="0">
                        <a:ln>
                          <a:noFill/>
                        </a:ln>
                        <a:solidFill>
                          <a:srgbClr val="000000"/>
                        </a:solidFill>
                        <a:effectLst/>
                        <a:latin typeface="Liberation Sans Narrow" charset="0"/>
                        <a:ea typeface="SimSun" charset="0"/>
                        <a:cs typeface="WenQuanYi Micro Hei" charset="0"/>
                      </a:endParaRPr>
                    </a:p>
                  </a:txBody>
                  <a:tcPr marL="90000" marR="90000" marT="81576"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c>
                  <a:txBody>
                    <a:bodyPr/>
                    <a:lstStyle/>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rPr>
                        <a:t>CEUX</a:t>
                      </a:r>
                      <a:r>
                        <a:rPr kumimoji="0" lang="fr-BE" sz="1800" b="0" i="0" u="none" strike="noStrike" cap="none" normalizeH="0" baseline="0" dirty="0">
                          <a:ln>
                            <a:noFill/>
                          </a:ln>
                          <a:solidFill>
                            <a:srgbClr val="000000"/>
                          </a:solidFill>
                          <a:effectLst/>
                          <a:latin typeface="Liberation Sans Narrow" charset="0"/>
                          <a:ea typeface="SimSun" charset="0"/>
                          <a:cs typeface="WenQuanYi Micro Hei" charset="0"/>
                        </a:rPr>
                        <a:t>-</a:t>
                      </a:r>
                      <a:r>
                        <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rPr>
                        <a:t>LA, social</a:t>
                      </a: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fr-BE" sz="1800" b="0" i="0" u="none" strike="noStrike" cap="none" normalizeH="0" baseline="0" dirty="0" smtClean="0">
                        <a:ln>
                          <a:noFill/>
                        </a:ln>
                        <a:solidFill>
                          <a:srgbClr val="000000"/>
                        </a:solidFill>
                        <a:effectLst/>
                        <a:latin typeface="Liberation Sans Narrow" charset="0"/>
                        <a:ea typeface="SimSun" charset="0"/>
                        <a:cs typeface="WenQuanYi Micro Hei" charset="0"/>
                      </a:endParaRP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0" i="1" u="none" strike="noStrike" cap="none" normalizeH="0" baseline="0" dirty="0" smtClean="0">
                          <a:ln>
                            <a:noFill/>
                          </a:ln>
                          <a:solidFill>
                            <a:srgbClr val="000000"/>
                          </a:solidFill>
                          <a:effectLst/>
                          <a:latin typeface="Liberation Sans Narrow" charset="0"/>
                          <a:ea typeface="SimSun" charset="0"/>
                          <a:cs typeface="WenQuanYi Micro Hei" charset="0"/>
                        </a:rPr>
                        <a:t>Structures, institutions</a:t>
                      </a:r>
                      <a:r>
                        <a:rPr kumimoji="0" lang="is-IS" sz="1800" b="0" i="1" u="none" strike="noStrike" cap="none" normalizeH="0" baseline="0" dirty="0" smtClean="0">
                          <a:ln>
                            <a:noFill/>
                          </a:ln>
                          <a:solidFill>
                            <a:srgbClr val="000000"/>
                          </a:solidFill>
                          <a:effectLst/>
                          <a:latin typeface="Liberation Sans Narrow" charset="0"/>
                          <a:ea typeface="SimSun" charset="0"/>
                          <a:cs typeface="WenQuanYi Micro Hei" charset="0"/>
                        </a:rPr>
                        <a:t>…</a:t>
                      </a:r>
                      <a:endParaRPr kumimoji="0" lang="fr-BE" sz="1800" b="0" i="1" u="none" strike="noStrike" cap="none" normalizeH="0" baseline="0" dirty="0">
                        <a:ln>
                          <a:noFill/>
                        </a:ln>
                        <a:solidFill>
                          <a:srgbClr val="000000"/>
                        </a:solidFill>
                        <a:effectLst/>
                        <a:latin typeface="Liberation Sans Narrow" charset="0"/>
                        <a:ea typeface="SimSun" charset="0"/>
                        <a:cs typeface="WenQuanYi Micro Hei" charset="0"/>
                      </a:endParaRPr>
                    </a:p>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kumimoji="0" lang="fr-BE" sz="1800" b="0" i="0" u="none" strike="noStrike" cap="none" normalizeH="0" baseline="0" dirty="0">
                        <a:ln>
                          <a:noFill/>
                        </a:ln>
                        <a:solidFill>
                          <a:srgbClr val="000000"/>
                        </a:solidFill>
                        <a:effectLst/>
                        <a:latin typeface="Liberation Sans Narrow" charset="0"/>
                        <a:ea typeface="SimSun" charset="0"/>
                        <a:cs typeface="WenQuanYi Micro Hei" charset="0"/>
                      </a:endParaRPr>
                    </a:p>
                  </a:txBody>
                  <a:tcPr marL="90000" marR="90000" marT="81576"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c>
                  <a:txBody>
                    <a:bodyPr/>
                    <a:lstStyle/>
                    <a:p>
                      <a:pPr marL="215900" marR="0" lvl="0" indent="-215900" algn="l" defTabSz="449263" rtl="0" eaLnBrk="1" fontAlgn="base" latinLnBrk="0" hangingPunct="0">
                        <a:lnSpc>
                          <a:spcPct val="84000"/>
                        </a:lnSpc>
                        <a:spcBef>
                          <a:spcPct val="0"/>
                        </a:spcBef>
                        <a:spcAft>
                          <a:spcPct val="0"/>
                        </a:spcAft>
                        <a:buClr>
                          <a:srgbClr val="000000"/>
                        </a:buClr>
                        <a:buSzPct val="45000"/>
                        <a:buFont typeface="Wingdings"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fr-BE" sz="1800" b="1" i="0" u="none" strike="noStrike" cap="none" normalizeH="0" baseline="0" dirty="0">
                          <a:ln>
                            <a:noFill/>
                          </a:ln>
                          <a:solidFill>
                            <a:srgbClr val="000000"/>
                          </a:solidFill>
                          <a:effectLst/>
                          <a:latin typeface="Liberation Sans Narrow" charset="0"/>
                          <a:ea typeface="SimSun" charset="0"/>
                          <a:cs typeface="WenQuanYi Micro Hei" charset="0"/>
                        </a:rPr>
                        <a:t>COLLECTIF</a:t>
                      </a:r>
                    </a:p>
                  </a:txBody>
                  <a:tcPr marL="90000" marR="90000" marT="81576" marB="450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729FCF"/>
                    </a:solidFill>
                  </a:tcPr>
                </a:tc>
              </a:tr>
            </a:tbl>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7824" y="899517"/>
            <a:ext cx="8568952" cy="3531428"/>
          </a:xfrm>
          <a:prstGeom prst="rect">
            <a:avLst/>
          </a:prstGeom>
          <a:noFill/>
        </p:spPr>
        <p:txBody>
          <a:bodyPr wrap="square" rtlCol="0">
            <a:spAutoFit/>
          </a:bodyPr>
          <a:lstStyle/>
          <a:p>
            <a:pPr marL="285750" lvl="0" indent="-285750">
              <a:buFont typeface="Wingdings" charset="2"/>
              <a:buChar char="v"/>
            </a:pPr>
            <a:r>
              <a:rPr lang="fr-BE" sz="2400" dirty="0">
                <a:solidFill>
                  <a:srgbClr val="2F657C"/>
                </a:solidFill>
              </a:rPr>
              <a:t> </a:t>
            </a:r>
            <a:r>
              <a:rPr lang="fr-BE" sz="2400" dirty="0" smtClean="0">
                <a:solidFill>
                  <a:srgbClr val="2F657C"/>
                </a:solidFill>
              </a:rPr>
              <a:t>Importance de la dimension collective: la transition intérieure inclut mais ne se réduit pas au développement personnel</a:t>
            </a:r>
          </a:p>
          <a:p>
            <a:pPr marL="285750" lvl="0" indent="-285750">
              <a:buFont typeface="Wingdings" charset="2"/>
              <a:buChar char="v"/>
            </a:pPr>
            <a:endParaRPr lang="fr-BE" sz="2400" dirty="0" smtClean="0">
              <a:solidFill>
                <a:srgbClr val="2F657C"/>
              </a:solidFill>
            </a:endParaRPr>
          </a:p>
          <a:p>
            <a:pPr marL="342900" lvl="0" indent="-342900">
              <a:buFont typeface="Symbol" charset="0"/>
              <a:buChar char=""/>
            </a:pPr>
            <a:r>
              <a:rPr lang="fr-BE" sz="2400" dirty="0" smtClean="0">
                <a:solidFill>
                  <a:srgbClr val="2F657C"/>
                </a:solidFill>
              </a:rPr>
              <a:t>une transformation plus large: </a:t>
            </a:r>
          </a:p>
          <a:p>
            <a:pPr lvl="0"/>
            <a:r>
              <a:rPr lang="fr-BE" sz="2400" dirty="0" smtClean="0">
                <a:solidFill>
                  <a:srgbClr val="2F657C"/>
                </a:solidFill>
              </a:rPr>
              <a:t>la transition intérieure est politique car </a:t>
            </a:r>
          </a:p>
          <a:p>
            <a:pPr lvl="0"/>
            <a:r>
              <a:rPr lang="fr-BE" sz="2400" dirty="0">
                <a:solidFill>
                  <a:srgbClr val="2F657C"/>
                </a:solidFill>
              </a:rPr>
              <a:t>e</a:t>
            </a:r>
            <a:r>
              <a:rPr lang="fr-BE" sz="2400" dirty="0" smtClean="0">
                <a:solidFill>
                  <a:srgbClr val="2F657C"/>
                </a:solidFill>
              </a:rPr>
              <a:t>lle vise un changement radical</a:t>
            </a:r>
          </a:p>
          <a:p>
            <a:pPr marL="285750" lvl="0" indent="-285750">
              <a:buFont typeface="Wingdings" charset="2"/>
              <a:buChar char="v"/>
            </a:pPr>
            <a:endParaRPr lang="fr-BE" sz="2400" dirty="0" smtClean="0">
              <a:solidFill>
                <a:srgbClr val="2F657C"/>
              </a:solidFill>
            </a:endParaRPr>
          </a:p>
          <a:p>
            <a:pPr marL="285750" lvl="0" indent="-285750">
              <a:buFont typeface="Wingdings" charset="2"/>
              <a:buChar char="v"/>
            </a:pPr>
            <a:endParaRPr lang="fr-FR" sz="2400" dirty="0" smtClean="0">
              <a:solidFill>
                <a:srgbClr val="2F657C"/>
              </a:solidFill>
            </a:endParaRPr>
          </a:p>
          <a:p>
            <a:pPr marL="285750" lvl="0" indent="-285750">
              <a:buFont typeface="Wingdings" charset="2"/>
              <a:buChar char="v"/>
            </a:pPr>
            <a:endParaRPr lang="fr-FR" sz="2400" dirty="0">
              <a:solidFill>
                <a:srgbClr val="2F657C"/>
              </a:solidFill>
            </a:endParaRPr>
          </a:p>
        </p:txBody>
      </p:sp>
      <p:sp>
        <p:nvSpPr>
          <p:cNvPr id="5" name="ZoneTexte 4"/>
          <p:cNvSpPr txBox="1"/>
          <p:nvPr/>
        </p:nvSpPr>
        <p:spPr>
          <a:xfrm>
            <a:off x="647824" y="5003973"/>
            <a:ext cx="8712968" cy="1814035"/>
          </a:xfrm>
          <a:prstGeom prst="rect">
            <a:avLst/>
          </a:prstGeom>
          <a:noFill/>
        </p:spPr>
        <p:txBody>
          <a:bodyPr wrap="square" rtlCol="0">
            <a:spAutoFit/>
          </a:bodyPr>
          <a:lstStyle/>
          <a:p>
            <a:pPr marL="342900" indent="-342900">
              <a:buFont typeface="Symbol" charset="0"/>
              <a:buChar char=""/>
            </a:pPr>
            <a:r>
              <a:rPr lang="fr-BE" sz="2400" dirty="0" smtClean="0">
                <a:solidFill>
                  <a:srgbClr val="2F657C"/>
                </a:solidFill>
              </a:rPr>
              <a:t>Invitation à interroger:</a:t>
            </a:r>
          </a:p>
          <a:p>
            <a:pPr marL="342900" indent="-342900">
              <a:buFontTx/>
              <a:buChar char="-"/>
            </a:pPr>
            <a:r>
              <a:rPr lang="fr-BE" sz="2400" dirty="0" smtClean="0">
                <a:solidFill>
                  <a:srgbClr val="2F657C"/>
                </a:solidFill>
              </a:rPr>
              <a:t>Le soin aux personnes et aux relations au sein des groupes d’action</a:t>
            </a:r>
          </a:p>
          <a:p>
            <a:pPr marL="342900" indent="-342900">
              <a:buFontTx/>
              <a:buChar char="-"/>
            </a:pPr>
            <a:r>
              <a:rPr lang="fr-BE" sz="2400" dirty="0" smtClean="0">
                <a:solidFill>
                  <a:srgbClr val="2F657C"/>
                </a:solidFill>
              </a:rPr>
              <a:t>Mais aussi l’engagement et la vision politique des personnes et groupes axés sur le soin.</a:t>
            </a:r>
          </a:p>
        </p:txBody>
      </p:sp>
      <p:pic>
        <p:nvPicPr>
          <p:cNvPr id="2" name="Image 1"/>
          <p:cNvPicPr>
            <a:picLocks noChangeAspect="1"/>
          </p:cNvPicPr>
          <p:nvPr/>
        </p:nvPicPr>
        <p:blipFill>
          <a:blip r:embed="rId3"/>
          <a:stretch>
            <a:fillRect/>
          </a:stretch>
        </p:blipFill>
        <p:spPr>
          <a:xfrm>
            <a:off x="6264448" y="1979637"/>
            <a:ext cx="3354628" cy="3233489"/>
          </a:xfrm>
          <a:prstGeom prst="rect">
            <a:avLst/>
          </a:prstGeom>
        </p:spPr>
      </p:pic>
    </p:spTree>
    <p:extLst>
      <p:ext uri="{BB962C8B-B14F-4D97-AF65-F5344CB8AC3E}">
        <p14:creationId xmlns:p14="http://schemas.microsoft.com/office/powerpoint/2010/main" val="332073300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63848" y="863600"/>
            <a:ext cx="8568951" cy="1223963"/>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dirty="0" smtClean="0">
                <a:solidFill>
                  <a:schemeClr val="accent1">
                    <a:lumMod val="75000"/>
                  </a:schemeClr>
                </a:solidFill>
                <a:latin typeface="Calibri"/>
                <a:cs typeface="Calibri"/>
              </a:rPr>
              <a:t>Plus pratiquement</a:t>
            </a:r>
            <a:r>
              <a:rPr lang="is-IS" sz="2800" b="1" dirty="0" smtClean="0">
                <a:solidFill>
                  <a:schemeClr val="accent1">
                    <a:lumMod val="75000"/>
                  </a:schemeClr>
                </a:solidFill>
                <a:latin typeface="Calibri"/>
                <a:cs typeface="Calibri"/>
              </a:rPr>
              <a:t>….</a:t>
            </a:r>
            <a:endParaRPr lang="fr-FR" sz="3600" b="1" dirty="0">
              <a:solidFill>
                <a:schemeClr val="accent1">
                  <a:lumMod val="75000"/>
                </a:schemeClr>
              </a:solidFill>
              <a:latin typeface="Calibri"/>
              <a:cs typeface="Calibri"/>
            </a:endParaRPr>
          </a:p>
        </p:txBody>
      </p:sp>
      <p:sp>
        <p:nvSpPr>
          <p:cNvPr id="2" name="ZoneTexte 1"/>
          <p:cNvSpPr txBox="1"/>
          <p:nvPr/>
        </p:nvSpPr>
        <p:spPr>
          <a:xfrm>
            <a:off x="719832" y="2195661"/>
            <a:ext cx="8712968" cy="5276367"/>
          </a:xfrm>
          <a:prstGeom prst="rect">
            <a:avLst/>
          </a:prstGeom>
          <a:noFill/>
        </p:spPr>
        <p:txBody>
          <a:bodyPr wrap="square" rtlCol="0">
            <a:spAutoFit/>
          </a:bodyPr>
          <a:lstStyle/>
          <a:p>
            <a:r>
              <a:rPr lang="fr-BE" sz="2400" dirty="0" smtClean="0">
                <a:solidFill>
                  <a:srgbClr val="2F657C"/>
                </a:solidFill>
              </a:rPr>
              <a:t>Dans le mouvement de la transtion, la transition intérieure s’explore et s’expérimente:</a:t>
            </a:r>
          </a:p>
          <a:p>
            <a:endParaRPr lang="fr-BE" sz="2400" dirty="0" smtClean="0">
              <a:solidFill>
                <a:srgbClr val="2F657C"/>
              </a:solidFill>
            </a:endParaRPr>
          </a:p>
          <a:p>
            <a:pPr marL="342900" indent="-342900">
              <a:buFont typeface="Wingdings" charset="2"/>
              <a:buChar char="v"/>
            </a:pPr>
            <a:r>
              <a:rPr lang="fr-BE" sz="2400" dirty="0" smtClean="0">
                <a:solidFill>
                  <a:srgbClr val="2F657C"/>
                </a:solidFill>
              </a:rPr>
              <a:t>Dans des groupes locaux de transition intérieure</a:t>
            </a:r>
          </a:p>
          <a:p>
            <a:pPr marL="342900" indent="-342900">
              <a:buFontTx/>
              <a:buChar char="-"/>
            </a:pPr>
            <a:endParaRPr lang="fr-BE" sz="2400" dirty="0" smtClean="0">
              <a:solidFill>
                <a:srgbClr val="2F657C"/>
              </a:solidFill>
            </a:endParaRPr>
          </a:p>
          <a:p>
            <a:pPr marL="342900" indent="-342900">
              <a:buFont typeface="Wingdings" charset="2"/>
              <a:buChar char="v"/>
            </a:pPr>
            <a:r>
              <a:rPr lang="fr-BE" sz="2400" dirty="0" smtClean="0">
                <a:solidFill>
                  <a:srgbClr val="2F657C"/>
                </a:solidFill>
              </a:rPr>
              <a:t>Mais aussi dans d’autres groupes thématiques:</a:t>
            </a:r>
          </a:p>
          <a:p>
            <a:pPr marL="1085850" lvl="1" indent="-342900">
              <a:buFontTx/>
              <a:buChar char="-"/>
            </a:pPr>
            <a:r>
              <a:rPr lang="fr-BE" sz="2400" dirty="0" smtClean="0">
                <a:solidFill>
                  <a:srgbClr val="2F657C"/>
                </a:solidFill>
              </a:rPr>
              <a:t>Pratiques ponctuelles</a:t>
            </a:r>
          </a:p>
          <a:p>
            <a:pPr marL="1085850" lvl="1" indent="-342900">
              <a:buFontTx/>
              <a:buChar char="-"/>
            </a:pPr>
            <a:r>
              <a:rPr lang="fr-BE" sz="2400" dirty="0" smtClean="0">
                <a:solidFill>
                  <a:srgbClr val="2F657C"/>
                </a:solidFill>
              </a:rPr>
              <a:t>Attention à certaines dimensions importantes de la vie du groupe, avec parfois une personne gardienne de cette attention</a:t>
            </a:r>
          </a:p>
          <a:p>
            <a:pPr algn="ctr"/>
            <a:endParaRPr lang="fr-BE" sz="2400" dirty="0" smtClean="0">
              <a:solidFill>
                <a:srgbClr val="2F657C"/>
              </a:solidFill>
            </a:endParaRPr>
          </a:p>
          <a:p>
            <a:endParaRPr lang="fr-BE" sz="2400" dirty="0">
              <a:solidFill>
                <a:srgbClr val="2F657C"/>
              </a:solidFill>
            </a:endParaRPr>
          </a:p>
          <a:p>
            <a:endParaRPr lang="fr-FR" sz="2400" dirty="0" smtClean="0">
              <a:solidFill>
                <a:srgbClr val="2F657C"/>
              </a:solidFill>
            </a:endParaRPr>
          </a:p>
          <a:p>
            <a:pPr algn="ctr"/>
            <a:endParaRPr lang="fr-BE" sz="3200" b="1" dirty="0" smtClean="0">
              <a:solidFill>
                <a:srgbClr val="009973"/>
              </a:solidFill>
              <a:latin typeface="Calibri" charset="0"/>
            </a:endParaRPr>
          </a:p>
          <a:p>
            <a:pPr algn="ctr"/>
            <a:endParaRPr lang="fr-BE" dirty="0"/>
          </a:p>
        </p:txBody>
      </p:sp>
    </p:spTree>
    <p:extLst>
      <p:ext uri="{BB962C8B-B14F-4D97-AF65-F5344CB8AC3E}">
        <p14:creationId xmlns:p14="http://schemas.microsoft.com/office/powerpoint/2010/main" val="119725004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a:off x="935856" y="899517"/>
            <a:ext cx="8136904" cy="5472608"/>
          </a:xfrm>
          <a:prstGeom prst="rect">
            <a:avLst/>
          </a:prstGeom>
        </p:spPr>
      </p:pic>
    </p:spTree>
    <p:extLst>
      <p:ext uri="{BB962C8B-B14F-4D97-AF65-F5344CB8AC3E}">
        <p14:creationId xmlns:p14="http://schemas.microsoft.com/office/powerpoint/2010/main" val="35936406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FE597"/>
            </a:gs>
            <a:gs pos="100000">
              <a:srgbClr val="7B9D25"/>
            </a:gs>
          </a:gsLst>
          <a:lin ang="18900000" scaled="1"/>
        </a:gradFill>
        <a:effectLst/>
      </p:bgPr>
    </p:bg>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575816" y="1547589"/>
            <a:ext cx="9215438" cy="1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80" rIns="0" bIns="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SimSun" charset="0"/>
                <a:cs typeface="SimSun" charset="0"/>
              </a:defRPr>
            </a:lvl9pPr>
          </a:lstStyle>
          <a:p>
            <a:pPr algn="ctr">
              <a:buClrTx/>
              <a:buFontTx/>
              <a:buNone/>
            </a:pPr>
            <a:r>
              <a:rPr lang="fr-BE" sz="4400" b="1" dirty="0">
                <a:solidFill>
                  <a:srgbClr val="006B6B"/>
                </a:solidFill>
              </a:rPr>
              <a:t>Merci de votre </a:t>
            </a:r>
            <a:r>
              <a:rPr lang="fr-BE" sz="4400" b="1" dirty="0" smtClean="0">
                <a:solidFill>
                  <a:srgbClr val="006B6B"/>
                </a:solidFill>
              </a:rPr>
              <a:t>attention!</a:t>
            </a:r>
            <a:endParaRPr lang="fr-BE" sz="4400" b="1" dirty="0">
              <a:solidFill>
                <a:srgbClr val="006B6B"/>
              </a:solidFill>
            </a:endParaRPr>
          </a:p>
          <a:p>
            <a:pPr algn="ctr">
              <a:buClrTx/>
              <a:buFontTx/>
              <a:buNone/>
            </a:pPr>
            <a:endParaRPr lang="fr-BE" sz="4400" b="1" dirty="0">
              <a:solidFill>
                <a:srgbClr val="006B6B"/>
              </a:solidFill>
            </a:endParaRPr>
          </a:p>
          <a:p>
            <a:pPr marL="215900" indent="-215900" algn="ctr">
              <a:buSzPct val="45000"/>
              <a:buFont typeface="Wingdings" charset="0"/>
              <a:buNone/>
            </a:pPr>
            <a:endParaRPr lang="fr-BE" sz="3200" b="1" dirty="0"/>
          </a:p>
        </p:txBody>
      </p:sp>
      <p:sp>
        <p:nvSpPr>
          <p:cNvPr id="13319" name="Text Box 7"/>
          <p:cNvSpPr txBox="1">
            <a:spLocks noChangeArrowheads="1"/>
          </p:cNvSpPr>
          <p:nvPr/>
        </p:nvSpPr>
        <p:spPr bwMode="auto">
          <a:xfrm>
            <a:off x="3602038" y="6726238"/>
            <a:ext cx="287813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320" rIns="90000" bIns="45000"/>
          <a:lstStyle>
            <a:lvl1pPr>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SimSun" charset="0"/>
                <a:cs typeface="SimSun" charset="0"/>
              </a:defRPr>
            </a:lvl9pPr>
          </a:lstStyle>
          <a:p>
            <a:pPr algn="ctr">
              <a:buClrTx/>
              <a:buFontTx/>
              <a:buNone/>
            </a:pPr>
            <a:endParaRPr lang="fr-BE" sz="1500" dirty="0">
              <a:solidFill>
                <a:srgbClr val="006B6B"/>
              </a:solidFill>
            </a:endParaRPr>
          </a:p>
        </p:txBody>
      </p:sp>
      <p:pic>
        <p:nvPicPr>
          <p:cNvPr id="13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352" y="5580037"/>
            <a:ext cx="950913"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912" y="5652045"/>
            <a:ext cx="2952750" cy="946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Rectangle 1"/>
          <p:cNvSpPr/>
          <p:nvPr/>
        </p:nvSpPr>
        <p:spPr>
          <a:xfrm>
            <a:off x="454662" y="2195661"/>
            <a:ext cx="6805920" cy="1814035"/>
          </a:xfrm>
          <a:prstGeom prst="rect">
            <a:avLst/>
          </a:prstGeom>
        </p:spPr>
        <p:txBody>
          <a:bodyPr wrap="none">
            <a:spAutoFit/>
          </a:bodyPr>
          <a:lstStyle/>
          <a:p>
            <a:pPr algn="ctr">
              <a:buClrTx/>
              <a:buFontTx/>
              <a:buNone/>
            </a:pPr>
            <a:endParaRPr lang="fr-BE" sz="2400" dirty="0" smtClean="0">
              <a:solidFill>
                <a:srgbClr val="006B6B"/>
              </a:solidFill>
            </a:endParaRPr>
          </a:p>
          <a:p>
            <a:pPr algn="ctr">
              <a:buClrTx/>
              <a:buFontTx/>
              <a:buNone/>
            </a:pPr>
            <a:endParaRPr lang="fr-BE" sz="2400" dirty="0">
              <a:solidFill>
                <a:srgbClr val="006B6B"/>
              </a:solidFill>
            </a:endParaRPr>
          </a:p>
          <a:p>
            <a:pPr algn="ctr">
              <a:buClrTx/>
              <a:buFontTx/>
              <a:buNone/>
            </a:pPr>
            <a:endParaRPr lang="fr-BE" sz="2400" dirty="0" smtClean="0">
              <a:solidFill>
                <a:srgbClr val="006B6B"/>
              </a:solidFill>
            </a:endParaRPr>
          </a:p>
          <a:p>
            <a:pPr algn="ctr">
              <a:buClrTx/>
              <a:buFontTx/>
              <a:buNone/>
            </a:pPr>
            <a:r>
              <a:rPr lang="fr-BE" sz="2400" dirty="0" smtClean="0">
                <a:solidFill>
                  <a:srgbClr val="006B6B"/>
                </a:solidFill>
              </a:rPr>
              <a:t>Présentation réalisée par Laura Silva Castañeda </a:t>
            </a:r>
          </a:p>
          <a:p>
            <a:pPr algn="ctr">
              <a:buClrTx/>
              <a:buFontTx/>
              <a:buNone/>
            </a:pPr>
            <a:r>
              <a:rPr lang="fr-BE" sz="2400" dirty="0" smtClean="0">
                <a:solidFill>
                  <a:srgbClr val="006B6B"/>
                </a:solidFill>
              </a:rPr>
              <a:t>et Vincent Wattelet</a:t>
            </a:r>
            <a:endParaRPr lang="fr-BE" sz="2400" dirty="0">
              <a:solidFill>
                <a:srgbClr val="006B6B"/>
              </a:solidFill>
            </a:endParaRPr>
          </a:p>
        </p:txBody>
      </p:sp>
      <p:pic>
        <p:nvPicPr>
          <p:cNvPr id="13" name="Picture 4" descr="only breat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576" y="2843733"/>
            <a:ext cx="2016224" cy="308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7824" y="1835621"/>
            <a:ext cx="8516387" cy="3303160"/>
          </a:xfrm>
          <a:prstGeom prst="rect">
            <a:avLst/>
          </a:prstGeom>
        </p:spPr>
        <p:txBody>
          <a:bodyPr wrap="square">
            <a:spAutoFit/>
          </a:bodyPr>
          <a:lstStyle/>
          <a:p>
            <a:pPr marL="400050" indent="-400050">
              <a:buFont typeface="+mj-lt"/>
              <a:buAutoNum type="romanUcPeriod"/>
            </a:pPr>
            <a:r>
              <a:rPr lang="is-IS" sz="2800" b="1" dirty="0">
                <a:solidFill>
                  <a:srgbClr val="009973"/>
                </a:solidFill>
                <a:latin typeface="Calibri"/>
                <a:cs typeface="Calibri"/>
              </a:rPr>
              <a:t>L</a:t>
            </a:r>
            <a:r>
              <a:rPr lang="fr-BE" sz="2800" b="1" dirty="0" smtClean="0">
                <a:solidFill>
                  <a:srgbClr val="009973"/>
                </a:solidFill>
                <a:latin typeface="Calibri"/>
                <a:cs typeface="Calibri"/>
              </a:rPr>
              <a:t>e cœur et l’âme de la transition: une introduction</a:t>
            </a:r>
          </a:p>
          <a:p>
            <a:pPr marL="400050" indent="-400050">
              <a:buFont typeface="+mj-lt"/>
              <a:buAutoNum type="romanUcPeriod"/>
            </a:pPr>
            <a:endParaRPr lang="fr-BE" sz="2800" b="1" dirty="0">
              <a:solidFill>
                <a:srgbClr val="009973"/>
              </a:solidFill>
              <a:latin typeface="Calibri"/>
              <a:cs typeface="Calibri"/>
            </a:endParaRPr>
          </a:p>
          <a:p>
            <a:pPr marL="400050" indent="-400050">
              <a:buFont typeface="+mj-lt"/>
              <a:buAutoNum type="romanUcPeriod"/>
            </a:pPr>
            <a:r>
              <a:rPr lang="fr-FR" sz="2800" b="1" dirty="0" smtClean="0">
                <a:solidFill>
                  <a:schemeClr val="accent1">
                    <a:lumMod val="75000"/>
                  </a:schemeClr>
                </a:solidFill>
                <a:latin typeface="Calibri"/>
                <a:cs typeface="Calibri"/>
              </a:rPr>
              <a:t>Pourquoi la transition intérieure est-elle essentielle?</a:t>
            </a:r>
            <a:r>
              <a:rPr lang="fr-BE" sz="2800" b="1" dirty="0" smtClean="0">
                <a:solidFill>
                  <a:srgbClr val="009973"/>
                </a:solidFill>
                <a:latin typeface="Calibri"/>
                <a:cs typeface="Calibri"/>
              </a:rPr>
              <a:t/>
            </a:r>
            <a:br>
              <a:rPr lang="fr-BE" sz="2800" b="1" dirty="0" smtClean="0">
                <a:solidFill>
                  <a:srgbClr val="009973"/>
                </a:solidFill>
                <a:latin typeface="Calibri"/>
                <a:cs typeface="Calibri"/>
              </a:rPr>
            </a:br>
            <a:endParaRPr lang="fr-FR" sz="2800" b="1" dirty="0" smtClean="0">
              <a:solidFill>
                <a:schemeClr val="accent1">
                  <a:lumMod val="75000"/>
                </a:schemeClr>
              </a:solidFill>
              <a:latin typeface="Calibri"/>
              <a:cs typeface="Calibri"/>
            </a:endParaRPr>
          </a:p>
          <a:p>
            <a:pPr marL="400050" indent="-400050">
              <a:buFont typeface="+mj-lt"/>
              <a:buAutoNum type="romanUcPeriod"/>
            </a:pPr>
            <a:r>
              <a:rPr lang="fr-FR" sz="2800" b="1" dirty="0" smtClean="0">
                <a:solidFill>
                  <a:schemeClr val="accent1">
                    <a:lumMod val="75000"/>
                  </a:schemeClr>
                </a:solidFill>
                <a:latin typeface="Calibri"/>
                <a:cs typeface="Calibri"/>
              </a:rPr>
              <a:t> Intérieur versus extérieur</a:t>
            </a:r>
            <a:r>
              <a:rPr lang="is-IS" sz="2800" b="1" dirty="0" smtClean="0">
                <a:solidFill>
                  <a:schemeClr val="accent1">
                    <a:lumMod val="75000"/>
                  </a:schemeClr>
                </a:solidFill>
                <a:latin typeface="Calibri"/>
                <a:cs typeface="Calibri"/>
              </a:rPr>
              <a:t>… mais encore</a:t>
            </a:r>
            <a:r>
              <a:rPr lang="fr-FR" sz="2800" b="1" dirty="0" smtClean="0">
                <a:solidFill>
                  <a:schemeClr val="accent1">
                    <a:lumMod val="75000"/>
                  </a:schemeClr>
                </a:solidFill>
                <a:latin typeface="Calibri"/>
                <a:cs typeface="Calibri"/>
              </a:rPr>
              <a:t>? Quelques repères conceptuels</a:t>
            </a:r>
          </a:p>
          <a:p>
            <a:endParaRPr lang="fr-FR" sz="2800" b="1" dirty="0">
              <a:solidFill>
                <a:schemeClr val="accent1">
                  <a:lumMod val="75000"/>
                </a:schemeClr>
              </a:solidFill>
              <a:latin typeface="Calibri"/>
              <a:cs typeface="Calibri"/>
            </a:endParaRPr>
          </a:p>
          <a:p>
            <a:pPr marL="400050" indent="-400050">
              <a:buFont typeface="+mj-lt"/>
              <a:buAutoNum type="romanUcPeriod"/>
            </a:pPr>
            <a:r>
              <a:rPr lang="fr-FR" sz="2800" b="1" dirty="0" smtClean="0">
                <a:solidFill>
                  <a:schemeClr val="accent1">
                    <a:lumMod val="75000"/>
                  </a:schemeClr>
                </a:solidFill>
                <a:latin typeface="Calibri"/>
                <a:cs typeface="Calibri"/>
              </a:rPr>
              <a:t> Plus pratiquement</a:t>
            </a:r>
            <a:r>
              <a:rPr lang="is-IS" sz="2800" b="1" dirty="0" smtClean="0">
                <a:solidFill>
                  <a:schemeClr val="accent1">
                    <a:lumMod val="75000"/>
                  </a:schemeClr>
                </a:solidFill>
                <a:latin typeface="Calibri"/>
                <a:cs typeface="Calibri"/>
              </a:rPr>
              <a:t>….</a:t>
            </a:r>
            <a:endParaRPr lang="fr-BE" sz="2800" dirty="0"/>
          </a:p>
        </p:txBody>
      </p:sp>
    </p:spTree>
    <p:extLst>
      <p:ext uri="{BB962C8B-B14F-4D97-AF65-F5344CB8AC3E}">
        <p14:creationId xmlns:p14="http://schemas.microsoft.com/office/powerpoint/2010/main" val="39223257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63848" y="863600"/>
            <a:ext cx="8568951" cy="1223963"/>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dirty="0" smtClean="0">
                <a:solidFill>
                  <a:schemeClr val="accent1">
                    <a:lumMod val="75000"/>
                  </a:schemeClr>
                </a:solidFill>
                <a:latin typeface="Calibri"/>
                <a:cs typeface="Calibri"/>
              </a:rPr>
              <a:t/>
            </a:r>
            <a:br>
              <a:rPr lang="fr-FR" sz="2800" b="1" dirty="0" smtClean="0">
                <a:solidFill>
                  <a:schemeClr val="accent1">
                    <a:lumMod val="75000"/>
                  </a:schemeClr>
                </a:solidFill>
                <a:latin typeface="Calibri"/>
                <a:cs typeface="Calibri"/>
              </a:rPr>
            </a:br>
            <a:r>
              <a:rPr lang="fr-FR" sz="2800" b="1" dirty="0" smtClean="0">
                <a:solidFill>
                  <a:schemeClr val="accent1">
                    <a:lumMod val="75000"/>
                  </a:schemeClr>
                </a:solidFill>
                <a:latin typeface="Calibri"/>
                <a:cs typeface="Calibri"/>
              </a:rPr>
              <a:t> </a:t>
            </a:r>
            <a:br>
              <a:rPr lang="fr-FR" sz="2800" b="1" dirty="0" smtClean="0">
                <a:solidFill>
                  <a:schemeClr val="accent1">
                    <a:lumMod val="75000"/>
                  </a:schemeClr>
                </a:solidFill>
                <a:latin typeface="Calibri"/>
                <a:cs typeface="Calibri"/>
              </a:rPr>
            </a:br>
            <a:r>
              <a:rPr lang="is-IS" sz="3600" b="1" dirty="0">
                <a:solidFill>
                  <a:srgbClr val="009973"/>
                </a:solidFill>
                <a:latin typeface="Calibri"/>
                <a:cs typeface="Calibri"/>
              </a:rPr>
              <a:t>L</a:t>
            </a:r>
            <a:r>
              <a:rPr lang="fr-BE" sz="3600" b="1" dirty="0" smtClean="0">
                <a:solidFill>
                  <a:srgbClr val="009973"/>
                </a:solidFill>
                <a:latin typeface="Calibri"/>
                <a:cs typeface="Calibri"/>
              </a:rPr>
              <a:t>e cœur et l’âme de la transition</a:t>
            </a:r>
            <a:br>
              <a:rPr lang="fr-BE" sz="3600" b="1" dirty="0" smtClean="0">
                <a:solidFill>
                  <a:srgbClr val="009973"/>
                </a:solidFill>
                <a:latin typeface="Calibri"/>
                <a:cs typeface="Calibri"/>
              </a:rPr>
            </a:br>
            <a:endParaRPr lang="fr-FR" sz="3600" b="1" dirty="0">
              <a:solidFill>
                <a:schemeClr val="accent1">
                  <a:lumMod val="75000"/>
                </a:schemeClr>
              </a:solidFill>
              <a:latin typeface="Calibri"/>
              <a:cs typeface="Calibri"/>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104" y="2267669"/>
            <a:ext cx="3695700" cy="267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ZoneTexte 1"/>
          <p:cNvSpPr txBox="1"/>
          <p:nvPr/>
        </p:nvSpPr>
        <p:spPr>
          <a:xfrm>
            <a:off x="647824" y="5364013"/>
            <a:ext cx="9073008" cy="1612595"/>
          </a:xfrm>
          <a:prstGeom prst="rect">
            <a:avLst/>
          </a:prstGeom>
          <a:noFill/>
        </p:spPr>
        <p:txBody>
          <a:bodyPr wrap="square" rtlCol="0">
            <a:spAutoFit/>
          </a:bodyPr>
          <a:lstStyle/>
          <a:p>
            <a:pPr marL="457200" indent="-457200" algn="ctr">
              <a:buFont typeface="Symbol" charset="0"/>
              <a:buChar char=""/>
            </a:pPr>
            <a:r>
              <a:rPr lang="fr-FR" sz="2800" b="1" dirty="0" smtClean="0">
                <a:solidFill>
                  <a:srgbClr val="009973"/>
                </a:solidFill>
                <a:latin typeface="Calibri" charset="0"/>
              </a:rPr>
              <a:t>Les dimensions culturelles, psychologiques </a:t>
            </a:r>
          </a:p>
          <a:p>
            <a:pPr algn="ctr"/>
            <a:r>
              <a:rPr lang="fr-FR" sz="2800" b="1" dirty="0" smtClean="0">
                <a:solidFill>
                  <a:srgbClr val="009973"/>
                </a:solidFill>
                <a:latin typeface="Calibri" charset="0"/>
              </a:rPr>
              <a:t>et spirituelles de la transition</a:t>
            </a:r>
          </a:p>
          <a:p>
            <a:pPr algn="ctr"/>
            <a:endParaRPr lang="fr-BE" sz="3200" b="1" dirty="0" smtClean="0">
              <a:solidFill>
                <a:srgbClr val="009973"/>
              </a:solidFill>
              <a:latin typeface="Calibri" charset="0"/>
            </a:endParaRPr>
          </a:p>
          <a:p>
            <a:pPr algn="ctr"/>
            <a:endParaRPr lang="fr-BE" dirty="0"/>
          </a:p>
        </p:txBody>
      </p:sp>
    </p:spTree>
    <p:extLst>
      <p:ext uri="{BB962C8B-B14F-4D97-AF65-F5344CB8AC3E}">
        <p14:creationId xmlns:p14="http://schemas.microsoft.com/office/powerpoint/2010/main" val="67707545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idx="11"/>
          </p:nvPr>
        </p:nvSpPr>
        <p:spPr/>
        <p:txBody>
          <a:bodyPr/>
          <a:lstStyle/>
          <a:p>
            <a:fld id="{FFC95A9F-7D59-2F40-B50B-12B1F3B0EB30}" type="slidenum">
              <a:rPr lang="fr-BE"/>
              <a:pPr/>
              <a:t>4</a:t>
            </a:fld>
            <a:endParaRPr lang="fr-BE"/>
          </a:p>
        </p:txBody>
      </p:sp>
      <p:sp>
        <p:nvSpPr>
          <p:cNvPr id="14338" name="Text Box 2"/>
          <p:cNvSpPr txBox="1">
            <a:spLocks noChangeArrowheads="1"/>
          </p:cNvSpPr>
          <p:nvPr/>
        </p:nvSpPr>
        <p:spPr bwMode="auto">
          <a:xfrm>
            <a:off x="3527425" y="2232025"/>
            <a:ext cx="230346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endParaRPr lang="fr-FR" dirty="0"/>
          </a:p>
        </p:txBody>
      </p:sp>
      <p:sp>
        <p:nvSpPr>
          <p:cNvPr id="14339" name="Text Box 3"/>
          <p:cNvSpPr txBox="1">
            <a:spLocks noChangeArrowheads="1"/>
          </p:cNvSpPr>
          <p:nvPr/>
        </p:nvSpPr>
        <p:spPr bwMode="auto">
          <a:xfrm>
            <a:off x="6624638" y="3671888"/>
            <a:ext cx="1728787"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0" name="Text Box 4"/>
          <p:cNvSpPr txBox="1">
            <a:spLocks noChangeArrowheads="1"/>
          </p:cNvSpPr>
          <p:nvPr/>
        </p:nvSpPr>
        <p:spPr bwMode="auto">
          <a:xfrm>
            <a:off x="1151880" y="2339677"/>
            <a:ext cx="2448272"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r>
              <a:rPr lang="fr-FR" dirty="0"/>
              <a:t>Soutenir sa résilience personnelle, s’appuyer sur la psychologie </a:t>
            </a:r>
          </a:p>
        </p:txBody>
      </p:sp>
      <p:sp>
        <p:nvSpPr>
          <p:cNvPr id="14341" name="Text Box 5"/>
          <p:cNvSpPr txBox="1">
            <a:spLocks noChangeArrowheads="1"/>
          </p:cNvSpPr>
          <p:nvPr/>
        </p:nvSpPr>
        <p:spPr bwMode="auto">
          <a:xfrm>
            <a:off x="1223888" y="3275781"/>
            <a:ext cx="1728788"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2" name="Text Box 6"/>
          <p:cNvSpPr txBox="1">
            <a:spLocks noChangeArrowheads="1"/>
          </p:cNvSpPr>
          <p:nvPr/>
        </p:nvSpPr>
        <p:spPr bwMode="auto">
          <a:xfrm>
            <a:off x="3456136" y="4211885"/>
            <a:ext cx="2592387"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endParaRPr lang="fr-FR" dirty="0"/>
          </a:p>
        </p:txBody>
      </p:sp>
      <p:sp>
        <p:nvSpPr>
          <p:cNvPr id="14343" name="Text Box 7"/>
          <p:cNvSpPr txBox="1">
            <a:spLocks noChangeArrowheads="1"/>
          </p:cNvSpPr>
          <p:nvPr/>
        </p:nvSpPr>
        <p:spPr bwMode="auto">
          <a:xfrm>
            <a:off x="863600" y="4967288"/>
            <a:ext cx="259238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r>
              <a:rPr lang="fr-FR" dirty="0"/>
              <a:t>S’ouvrir à la spiritualité </a:t>
            </a:r>
          </a:p>
        </p:txBody>
      </p:sp>
      <p:sp>
        <p:nvSpPr>
          <p:cNvPr id="14344" name="Text Box 8"/>
          <p:cNvSpPr txBox="1">
            <a:spLocks noChangeArrowheads="1"/>
          </p:cNvSpPr>
          <p:nvPr/>
        </p:nvSpPr>
        <p:spPr bwMode="auto">
          <a:xfrm>
            <a:off x="6624638" y="2232025"/>
            <a:ext cx="2592387"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pPr lvl="0"/>
            <a:r>
              <a:rPr lang="fr-BE" dirty="0"/>
              <a:t>Chercher à cheminer, dans un espoir actif, en restant lucide sur l’état du monde</a:t>
            </a:r>
            <a:endParaRPr lang="fr-FR" dirty="0"/>
          </a:p>
        </p:txBody>
      </p:sp>
      <p:sp>
        <p:nvSpPr>
          <p:cNvPr id="14345" name="Text Box 9"/>
          <p:cNvSpPr txBox="1">
            <a:spLocks noChangeArrowheads="1"/>
          </p:cNvSpPr>
          <p:nvPr/>
        </p:nvSpPr>
        <p:spPr bwMode="auto">
          <a:xfrm>
            <a:off x="7991475" y="4464050"/>
            <a:ext cx="16557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6" name="Text Box 10"/>
          <p:cNvSpPr txBox="1">
            <a:spLocks noChangeArrowheads="1"/>
          </p:cNvSpPr>
          <p:nvPr/>
        </p:nvSpPr>
        <p:spPr bwMode="auto">
          <a:xfrm>
            <a:off x="4751388" y="5327650"/>
            <a:ext cx="259238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pPr lvl="0"/>
            <a:r>
              <a:rPr lang="fr-BE" dirty="0"/>
              <a:t>Accueillir et exprimer ses émotions </a:t>
            </a:r>
            <a:endParaRPr lang="fr-FR" dirty="0"/>
          </a:p>
        </p:txBody>
      </p:sp>
      <p:sp>
        <p:nvSpPr>
          <p:cNvPr id="2" name="ZoneTexte 1"/>
          <p:cNvSpPr txBox="1"/>
          <p:nvPr/>
        </p:nvSpPr>
        <p:spPr>
          <a:xfrm>
            <a:off x="3744168" y="3779837"/>
            <a:ext cx="2519164" cy="498085"/>
          </a:xfrm>
          <a:prstGeom prst="rect">
            <a:avLst/>
          </a:prstGeom>
          <a:noFill/>
        </p:spPr>
        <p:txBody>
          <a:bodyPr wrap="none" rtlCol="0">
            <a:spAutoFit/>
          </a:bodyPr>
          <a:lstStyle/>
          <a:p>
            <a:r>
              <a:rPr lang="fr-FR" sz="2800" b="1" dirty="0" smtClean="0">
                <a:solidFill>
                  <a:srgbClr val="C5000B"/>
                </a:solidFill>
              </a:rPr>
              <a:t>Relation à soi</a:t>
            </a:r>
            <a:endParaRPr lang="fr-BE" sz="2800" dirty="0"/>
          </a:p>
        </p:txBody>
      </p:sp>
      <p:sp>
        <p:nvSpPr>
          <p:cNvPr id="3" name="ZoneTexte 2"/>
          <p:cNvSpPr txBox="1"/>
          <p:nvPr/>
        </p:nvSpPr>
        <p:spPr>
          <a:xfrm>
            <a:off x="575816" y="539477"/>
            <a:ext cx="9001000" cy="1383610"/>
          </a:xfrm>
          <a:prstGeom prst="rect">
            <a:avLst/>
          </a:prstGeom>
          <a:noFill/>
        </p:spPr>
        <p:txBody>
          <a:bodyPr wrap="square" rtlCol="0">
            <a:spAutoFit/>
          </a:bodyPr>
          <a:lstStyle/>
          <a:p>
            <a:r>
              <a:rPr lang="fr-BE" dirty="0" smtClean="0">
                <a:solidFill>
                  <a:srgbClr val="009973"/>
                </a:solidFill>
              </a:rPr>
              <a:t>La transition </a:t>
            </a:r>
          </a:p>
          <a:p>
            <a:pPr marL="285750" indent="-285750">
              <a:buFontTx/>
              <a:buChar char="-"/>
            </a:pPr>
            <a:r>
              <a:rPr lang="fr-BE" dirty="0" smtClean="0">
                <a:solidFill>
                  <a:srgbClr val="009973"/>
                </a:solidFill>
              </a:rPr>
              <a:t>ne se résume pas aux projets concrets, aux réalisations pratiques</a:t>
            </a:r>
            <a:r>
              <a:rPr lang="is-IS" dirty="0" smtClean="0">
                <a:solidFill>
                  <a:srgbClr val="009973"/>
                </a:solidFill>
              </a:rPr>
              <a:t>…</a:t>
            </a:r>
          </a:p>
          <a:p>
            <a:pPr marL="285750" indent="-285750">
              <a:buFontTx/>
              <a:buChar char="-"/>
            </a:pPr>
            <a:r>
              <a:rPr lang="fr-FR" dirty="0" smtClean="0">
                <a:solidFill>
                  <a:srgbClr val="009973"/>
                </a:solidFill>
              </a:rPr>
              <a:t>renvoie plus fondamentalement aux types de relation que nous entretenons avec nous-mêmes, avec les autres, avec le vivant.</a:t>
            </a:r>
            <a:endParaRPr lang="fr-BE" dirty="0" smtClean="0">
              <a:solidFill>
                <a:srgbClr val="009973"/>
              </a:solidFill>
            </a:endParaRPr>
          </a:p>
          <a:p>
            <a:endParaRPr lang="fr-BE" dirty="0"/>
          </a:p>
        </p:txBody>
      </p:sp>
    </p:spTree>
    <p:extLst>
      <p:ext uri="{BB962C8B-B14F-4D97-AF65-F5344CB8AC3E}">
        <p14:creationId xmlns:p14="http://schemas.microsoft.com/office/powerpoint/2010/main" val="24472585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idx="11"/>
          </p:nvPr>
        </p:nvSpPr>
        <p:spPr/>
        <p:txBody>
          <a:bodyPr/>
          <a:lstStyle/>
          <a:p>
            <a:fld id="{FFC95A9F-7D59-2F40-B50B-12B1F3B0EB30}" type="slidenum">
              <a:rPr lang="fr-BE"/>
              <a:pPr/>
              <a:t>5</a:t>
            </a:fld>
            <a:endParaRPr lang="fr-BE"/>
          </a:p>
        </p:txBody>
      </p:sp>
      <p:sp>
        <p:nvSpPr>
          <p:cNvPr id="14338" name="Text Box 2"/>
          <p:cNvSpPr txBox="1">
            <a:spLocks noChangeArrowheads="1"/>
          </p:cNvSpPr>
          <p:nvPr/>
        </p:nvSpPr>
        <p:spPr bwMode="auto">
          <a:xfrm>
            <a:off x="3527425" y="2232025"/>
            <a:ext cx="230346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endParaRPr lang="fr-FR" dirty="0"/>
          </a:p>
        </p:txBody>
      </p:sp>
      <p:sp>
        <p:nvSpPr>
          <p:cNvPr id="14339" name="Text Box 3"/>
          <p:cNvSpPr txBox="1">
            <a:spLocks noChangeArrowheads="1"/>
          </p:cNvSpPr>
          <p:nvPr/>
        </p:nvSpPr>
        <p:spPr bwMode="auto">
          <a:xfrm>
            <a:off x="6264448" y="3563813"/>
            <a:ext cx="1728787"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0" name="Text Box 4"/>
          <p:cNvSpPr txBox="1">
            <a:spLocks noChangeArrowheads="1"/>
          </p:cNvSpPr>
          <p:nvPr/>
        </p:nvSpPr>
        <p:spPr bwMode="auto">
          <a:xfrm>
            <a:off x="647824" y="2195661"/>
            <a:ext cx="2448272"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pPr lvl="0"/>
            <a:r>
              <a:rPr lang="fr-BE" dirty="0"/>
              <a:t>Prendre soin de la vie dans le lien à l’autre, s’offrir un support interpersonnel mutuel  </a:t>
            </a:r>
            <a:endParaRPr lang="fr-FR" dirty="0"/>
          </a:p>
        </p:txBody>
      </p:sp>
      <p:sp>
        <p:nvSpPr>
          <p:cNvPr id="14341" name="Text Box 5"/>
          <p:cNvSpPr txBox="1">
            <a:spLocks noChangeArrowheads="1"/>
          </p:cNvSpPr>
          <p:nvPr/>
        </p:nvSpPr>
        <p:spPr bwMode="auto">
          <a:xfrm>
            <a:off x="1223888" y="3275781"/>
            <a:ext cx="1728788"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2" name="Text Box 6"/>
          <p:cNvSpPr txBox="1">
            <a:spLocks noChangeArrowheads="1"/>
          </p:cNvSpPr>
          <p:nvPr/>
        </p:nvSpPr>
        <p:spPr bwMode="auto">
          <a:xfrm>
            <a:off x="3456136" y="4211885"/>
            <a:ext cx="2592387"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endParaRPr lang="fr-FR" dirty="0"/>
          </a:p>
        </p:txBody>
      </p:sp>
      <p:sp>
        <p:nvSpPr>
          <p:cNvPr id="14343" name="Text Box 7"/>
          <p:cNvSpPr txBox="1">
            <a:spLocks noChangeArrowheads="1"/>
          </p:cNvSpPr>
          <p:nvPr/>
        </p:nvSpPr>
        <p:spPr bwMode="auto">
          <a:xfrm>
            <a:off x="863848" y="5508029"/>
            <a:ext cx="259238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pPr lvl="0"/>
            <a:r>
              <a:rPr lang="fr-BE" dirty="0"/>
              <a:t>Comprendre et faciliter le changement co-créé  </a:t>
            </a:r>
            <a:endParaRPr lang="fr-FR" dirty="0"/>
          </a:p>
        </p:txBody>
      </p:sp>
      <p:sp>
        <p:nvSpPr>
          <p:cNvPr id="14344" name="Text Box 8"/>
          <p:cNvSpPr txBox="1">
            <a:spLocks noChangeArrowheads="1"/>
          </p:cNvSpPr>
          <p:nvPr/>
        </p:nvSpPr>
        <p:spPr bwMode="auto">
          <a:xfrm>
            <a:off x="6120432" y="1619597"/>
            <a:ext cx="3240459"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pPr lvl="0"/>
            <a:r>
              <a:rPr lang="fr-FR" dirty="0"/>
              <a:t>Cultiver la compassion, la bienveillance et l’empathie pour accueillir, écouter les  émotions des autres </a:t>
            </a:r>
          </a:p>
        </p:txBody>
      </p:sp>
      <p:sp>
        <p:nvSpPr>
          <p:cNvPr id="14345" name="Text Box 9"/>
          <p:cNvSpPr txBox="1">
            <a:spLocks noChangeArrowheads="1"/>
          </p:cNvSpPr>
          <p:nvPr/>
        </p:nvSpPr>
        <p:spPr bwMode="auto">
          <a:xfrm>
            <a:off x="7991475" y="4464050"/>
            <a:ext cx="16557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6" name="Text Box 10"/>
          <p:cNvSpPr txBox="1">
            <a:spLocks noChangeArrowheads="1"/>
          </p:cNvSpPr>
          <p:nvPr/>
        </p:nvSpPr>
        <p:spPr bwMode="auto">
          <a:xfrm>
            <a:off x="4824288" y="5796061"/>
            <a:ext cx="259238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pPr lvl="0"/>
            <a:r>
              <a:rPr lang="fr-BE" dirty="0"/>
              <a:t>Favoriser l’inclusion et la diversité, le pouvoir avec au lieu du pouvoir sur.</a:t>
            </a:r>
            <a:endParaRPr lang="fr-FR" dirty="0"/>
          </a:p>
        </p:txBody>
      </p:sp>
      <p:sp>
        <p:nvSpPr>
          <p:cNvPr id="2" name="ZoneTexte 1"/>
          <p:cNvSpPr txBox="1"/>
          <p:nvPr/>
        </p:nvSpPr>
        <p:spPr>
          <a:xfrm>
            <a:off x="3312120" y="3275781"/>
            <a:ext cx="3497146" cy="498085"/>
          </a:xfrm>
          <a:prstGeom prst="rect">
            <a:avLst/>
          </a:prstGeom>
          <a:noFill/>
        </p:spPr>
        <p:txBody>
          <a:bodyPr wrap="none" rtlCol="0">
            <a:spAutoFit/>
          </a:bodyPr>
          <a:lstStyle/>
          <a:p>
            <a:r>
              <a:rPr lang="fr-FR" sz="2800" b="1" dirty="0" smtClean="0">
                <a:solidFill>
                  <a:srgbClr val="C5000B"/>
                </a:solidFill>
              </a:rPr>
              <a:t>Relation aux autres</a:t>
            </a:r>
            <a:endParaRPr lang="fr-BE" sz="2800" dirty="0"/>
          </a:p>
        </p:txBody>
      </p:sp>
      <p:sp>
        <p:nvSpPr>
          <p:cNvPr id="4" name="ZoneTexte 3"/>
          <p:cNvSpPr txBox="1"/>
          <p:nvPr/>
        </p:nvSpPr>
        <p:spPr>
          <a:xfrm>
            <a:off x="5184328" y="827509"/>
            <a:ext cx="2818725" cy="868392"/>
          </a:xfrm>
          <a:prstGeom prst="rect">
            <a:avLst/>
          </a:prstGeom>
          <a:noFill/>
        </p:spPr>
        <p:txBody>
          <a:bodyPr wrap="none" rtlCol="0">
            <a:spAutoFit/>
          </a:bodyPr>
          <a:lstStyle/>
          <a:p>
            <a:pPr lvl="0"/>
            <a:r>
              <a:rPr lang="fr-BE" dirty="0"/>
              <a:t>Travailler avec les conflits  </a:t>
            </a:r>
            <a:endParaRPr lang="fr-FR" dirty="0"/>
          </a:p>
          <a:p>
            <a:endParaRPr lang="fr-BE" dirty="0"/>
          </a:p>
        </p:txBody>
      </p:sp>
      <p:sp>
        <p:nvSpPr>
          <p:cNvPr id="5" name="ZoneTexte 4"/>
          <p:cNvSpPr txBox="1"/>
          <p:nvPr/>
        </p:nvSpPr>
        <p:spPr>
          <a:xfrm>
            <a:off x="1943968" y="1115541"/>
            <a:ext cx="3406994" cy="868392"/>
          </a:xfrm>
          <a:prstGeom prst="rect">
            <a:avLst/>
          </a:prstGeom>
          <a:noFill/>
        </p:spPr>
        <p:txBody>
          <a:bodyPr wrap="square" rtlCol="0">
            <a:spAutoFit/>
          </a:bodyPr>
          <a:lstStyle/>
          <a:p>
            <a:pPr lvl="0"/>
            <a:r>
              <a:rPr lang="fr-BE" dirty="0"/>
              <a:t>Développer des modes de gouvernance partagée</a:t>
            </a:r>
            <a:endParaRPr lang="fr-FR" dirty="0"/>
          </a:p>
          <a:p>
            <a:endParaRPr lang="fr-BE" dirty="0"/>
          </a:p>
        </p:txBody>
      </p:sp>
      <p:sp>
        <p:nvSpPr>
          <p:cNvPr id="6" name="Rectangle 5"/>
          <p:cNvSpPr/>
          <p:nvPr/>
        </p:nvSpPr>
        <p:spPr>
          <a:xfrm>
            <a:off x="6408464" y="4643933"/>
            <a:ext cx="3239442" cy="868392"/>
          </a:xfrm>
          <a:prstGeom prst="rect">
            <a:avLst/>
          </a:prstGeom>
        </p:spPr>
        <p:txBody>
          <a:bodyPr wrap="square">
            <a:spAutoFit/>
          </a:bodyPr>
          <a:lstStyle/>
          <a:p>
            <a:pPr lvl="0"/>
            <a:r>
              <a:rPr lang="fr-BE" dirty="0"/>
              <a:t>Cultiver le soin au chemin parcouru ensemble autant que la recherche de résultats</a:t>
            </a:r>
            <a:endParaRPr lang="fr-FR" dirty="0"/>
          </a:p>
        </p:txBody>
      </p:sp>
      <p:sp>
        <p:nvSpPr>
          <p:cNvPr id="7" name="Rectangle 6"/>
          <p:cNvSpPr/>
          <p:nvPr/>
        </p:nvSpPr>
        <p:spPr>
          <a:xfrm>
            <a:off x="2376016" y="4283893"/>
            <a:ext cx="3528392" cy="868392"/>
          </a:xfrm>
          <a:prstGeom prst="rect">
            <a:avLst/>
          </a:prstGeom>
        </p:spPr>
        <p:txBody>
          <a:bodyPr wrap="square">
            <a:spAutoFit/>
          </a:bodyPr>
          <a:lstStyle/>
          <a:p>
            <a:pPr lvl="0"/>
            <a:r>
              <a:rPr lang="fr-BE" dirty="0"/>
              <a:t>Réintroduire dans les modes de vie des célébrations et rites qui soutiennent les liens </a:t>
            </a:r>
            <a:endParaRPr lang="fr-FR" dirty="0"/>
          </a:p>
        </p:txBody>
      </p:sp>
    </p:spTree>
    <p:extLst>
      <p:ext uri="{BB962C8B-B14F-4D97-AF65-F5344CB8AC3E}">
        <p14:creationId xmlns:p14="http://schemas.microsoft.com/office/powerpoint/2010/main" val="310711232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idx="11"/>
          </p:nvPr>
        </p:nvSpPr>
        <p:spPr/>
        <p:txBody>
          <a:bodyPr/>
          <a:lstStyle/>
          <a:p>
            <a:fld id="{FFC95A9F-7D59-2F40-B50B-12B1F3B0EB30}" type="slidenum">
              <a:rPr lang="fr-BE"/>
              <a:pPr/>
              <a:t>6</a:t>
            </a:fld>
            <a:endParaRPr lang="fr-BE"/>
          </a:p>
        </p:txBody>
      </p:sp>
      <p:sp>
        <p:nvSpPr>
          <p:cNvPr id="14338" name="Text Box 2"/>
          <p:cNvSpPr txBox="1">
            <a:spLocks noChangeArrowheads="1"/>
          </p:cNvSpPr>
          <p:nvPr/>
        </p:nvSpPr>
        <p:spPr bwMode="auto">
          <a:xfrm>
            <a:off x="3527425" y="2232025"/>
            <a:ext cx="230346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endParaRPr lang="fr-FR" dirty="0"/>
          </a:p>
        </p:txBody>
      </p:sp>
      <p:sp>
        <p:nvSpPr>
          <p:cNvPr id="14339" name="Text Box 3"/>
          <p:cNvSpPr txBox="1">
            <a:spLocks noChangeArrowheads="1"/>
          </p:cNvSpPr>
          <p:nvPr/>
        </p:nvSpPr>
        <p:spPr bwMode="auto">
          <a:xfrm>
            <a:off x="6264448" y="3563813"/>
            <a:ext cx="1728787"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0" name="Text Box 4"/>
          <p:cNvSpPr txBox="1">
            <a:spLocks noChangeArrowheads="1"/>
          </p:cNvSpPr>
          <p:nvPr/>
        </p:nvSpPr>
        <p:spPr bwMode="auto">
          <a:xfrm>
            <a:off x="647824" y="2195661"/>
            <a:ext cx="2448272"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pPr lvl="0"/>
            <a:endParaRPr lang="fr-FR" dirty="0"/>
          </a:p>
        </p:txBody>
      </p:sp>
      <p:sp>
        <p:nvSpPr>
          <p:cNvPr id="14341" name="Text Box 5"/>
          <p:cNvSpPr txBox="1">
            <a:spLocks noChangeArrowheads="1"/>
          </p:cNvSpPr>
          <p:nvPr/>
        </p:nvSpPr>
        <p:spPr bwMode="auto">
          <a:xfrm>
            <a:off x="1223888" y="3275781"/>
            <a:ext cx="1728788"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2" name="Text Box 6"/>
          <p:cNvSpPr txBox="1">
            <a:spLocks noChangeArrowheads="1"/>
          </p:cNvSpPr>
          <p:nvPr/>
        </p:nvSpPr>
        <p:spPr bwMode="auto">
          <a:xfrm>
            <a:off x="3456136" y="4211885"/>
            <a:ext cx="2592387"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endParaRPr lang="fr-FR" dirty="0"/>
          </a:p>
        </p:txBody>
      </p:sp>
      <p:sp>
        <p:nvSpPr>
          <p:cNvPr id="14343" name="Text Box 7"/>
          <p:cNvSpPr txBox="1">
            <a:spLocks noChangeArrowheads="1"/>
          </p:cNvSpPr>
          <p:nvPr/>
        </p:nvSpPr>
        <p:spPr bwMode="auto">
          <a:xfrm>
            <a:off x="863848" y="5508029"/>
            <a:ext cx="259238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pPr lvl="0"/>
            <a:endParaRPr lang="fr-FR" dirty="0"/>
          </a:p>
        </p:txBody>
      </p:sp>
      <p:sp>
        <p:nvSpPr>
          <p:cNvPr id="14344" name="Text Box 8"/>
          <p:cNvSpPr txBox="1">
            <a:spLocks noChangeArrowheads="1"/>
          </p:cNvSpPr>
          <p:nvPr/>
        </p:nvSpPr>
        <p:spPr bwMode="auto">
          <a:xfrm>
            <a:off x="6120432" y="1619597"/>
            <a:ext cx="3240459"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pPr lvl="0"/>
            <a:r>
              <a:rPr lang="fr-BE" dirty="0" smtClean="0"/>
              <a:t>S’ouvrir à une « éco-spiritualité »</a:t>
            </a:r>
            <a:endParaRPr lang="fr-FR" dirty="0"/>
          </a:p>
        </p:txBody>
      </p:sp>
      <p:sp>
        <p:nvSpPr>
          <p:cNvPr id="14345" name="Text Box 9"/>
          <p:cNvSpPr txBox="1">
            <a:spLocks noChangeArrowheads="1"/>
          </p:cNvSpPr>
          <p:nvPr/>
        </p:nvSpPr>
        <p:spPr bwMode="auto">
          <a:xfrm>
            <a:off x="6120432" y="5219997"/>
            <a:ext cx="16557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Lst>
              <a:defRPr>
                <a:solidFill>
                  <a:srgbClr val="000000"/>
                </a:solidFill>
                <a:latin typeface="Arial" charset="0"/>
                <a:ea typeface="SimSun" charset="0"/>
                <a:cs typeface="SimSun" charset="0"/>
              </a:defRPr>
            </a:lvl1pPr>
            <a:lvl2pPr>
              <a:tabLst>
                <a:tab pos="449263" algn="l"/>
                <a:tab pos="898525" algn="l"/>
                <a:tab pos="1347788" algn="l"/>
              </a:tabLst>
              <a:defRPr>
                <a:solidFill>
                  <a:srgbClr val="000000"/>
                </a:solidFill>
                <a:latin typeface="Arial" charset="0"/>
                <a:ea typeface="SimSun" charset="0"/>
                <a:cs typeface="SimSun" charset="0"/>
              </a:defRPr>
            </a:lvl2pPr>
            <a:lvl3pPr>
              <a:tabLst>
                <a:tab pos="449263" algn="l"/>
                <a:tab pos="898525" algn="l"/>
                <a:tab pos="1347788" algn="l"/>
              </a:tabLst>
              <a:defRPr>
                <a:solidFill>
                  <a:srgbClr val="000000"/>
                </a:solidFill>
                <a:latin typeface="Arial" charset="0"/>
                <a:ea typeface="SimSun" charset="0"/>
                <a:cs typeface="SimSun" charset="0"/>
              </a:defRPr>
            </a:lvl3pPr>
            <a:lvl4pPr>
              <a:tabLst>
                <a:tab pos="449263" algn="l"/>
                <a:tab pos="898525" algn="l"/>
                <a:tab pos="1347788" algn="l"/>
              </a:tabLst>
              <a:defRPr>
                <a:solidFill>
                  <a:srgbClr val="000000"/>
                </a:solidFill>
                <a:latin typeface="Arial" charset="0"/>
                <a:ea typeface="SimSun" charset="0"/>
                <a:cs typeface="SimSun" charset="0"/>
              </a:defRPr>
            </a:lvl4pPr>
            <a:lvl5pPr>
              <a:tabLst>
                <a:tab pos="449263" algn="l"/>
                <a:tab pos="898525" algn="l"/>
                <a:tab pos="13477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SimSun" charset="0"/>
                <a:cs typeface="SimSun" charset="0"/>
              </a:defRPr>
            </a:lvl9pPr>
          </a:lstStyle>
          <a:p>
            <a:endParaRPr lang="fr-FR" dirty="0"/>
          </a:p>
        </p:txBody>
      </p:sp>
      <p:sp>
        <p:nvSpPr>
          <p:cNvPr id="14346" name="Text Box 10"/>
          <p:cNvSpPr txBox="1">
            <a:spLocks noChangeArrowheads="1"/>
          </p:cNvSpPr>
          <p:nvPr/>
        </p:nvSpPr>
        <p:spPr bwMode="auto">
          <a:xfrm>
            <a:off x="4824288" y="5796061"/>
            <a:ext cx="259238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Lst>
              <a:defRPr>
                <a:solidFill>
                  <a:srgbClr val="000000"/>
                </a:solidFill>
                <a:latin typeface="Arial" charset="0"/>
                <a:ea typeface="SimSun" charset="0"/>
                <a:cs typeface="SimSun" charset="0"/>
              </a:defRPr>
            </a:lvl1pPr>
            <a:lvl2pPr>
              <a:tabLst>
                <a:tab pos="449263" algn="l"/>
                <a:tab pos="898525" algn="l"/>
                <a:tab pos="1347788" algn="l"/>
                <a:tab pos="1797050" algn="l"/>
                <a:tab pos="2246313" algn="l"/>
              </a:tabLst>
              <a:defRPr>
                <a:solidFill>
                  <a:srgbClr val="000000"/>
                </a:solidFill>
                <a:latin typeface="Arial" charset="0"/>
                <a:ea typeface="SimSun" charset="0"/>
                <a:cs typeface="SimSun" charset="0"/>
              </a:defRPr>
            </a:lvl2pPr>
            <a:lvl3pPr>
              <a:tabLst>
                <a:tab pos="449263" algn="l"/>
                <a:tab pos="898525" algn="l"/>
                <a:tab pos="1347788" algn="l"/>
                <a:tab pos="1797050" algn="l"/>
                <a:tab pos="2246313" algn="l"/>
              </a:tabLst>
              <a:defRPr>
                <a:solidFill>
                  <a:srgbClr val="000000"/>
                </a:solidFill>
                <a:latin typeface="Arial" charset="0"/>
                <a:ea typeface="SimSun" charset="0"/>
                <a:cs typeface="SimSun" charset="0"/>
              </a:defRPr>
            </a:lvl3pPr>
            <a:lvl4pPr>
              <a:tabLst>
                <a:tab pos="449263" algn="l"/>
                <a:tab pos="898525" algn="l"/>
                <a:tab pos="1347788" algn="l"/>
                <a:tab pos="1797050" algn="l"/>
                <a:tab pos="2246313" algn="l"/>
              </a:tabLst>
              <a:defRPr>
                <a:solidFill>
                  <a:srgbClr val="000000"/>
                </a:solidFill>
                <a:latin typeface="Arial" charset="0"/>
                <a:ea typeface="SimSun" charset="0"/>
                <a:cs typeface="SimSun" charset="0"/>
              </a:defRPr>
            </a:lvl4pPr>
            <a:lvl5pPr>
              <a:tabLst>
                <a:tab pos="449263" algn="l"/>
                <a:tab pos="898525" algn="l"/>
                <a:tab pos="1347788" algn="l"/>
                <a:tab pos="1797050" algn="l"/>
                <a:tab pos="224631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SimSun" charset="0"/>
                <a:cs typeface="SimSun" charset="0"/>
              </a:defRPr>
            </a:lvl9pPr>
          </a:lstStyle>
          <a:p>
            <a:pPr lvl="0"/>
            <a:endParaRPr lang="fr-FR" dirty="0"/>
          </a:p>
        </p:txBody>
      </p:sp>
      <p:sp>
        <p:nvSpPr>
          <p:cNvPr id="2" name="ZoneTexte 1"/>
          <p:cNvSpPr txBox="1"/>
          <p:nvPr/>
        </p:nvSpPr>
        <p:spPr>
          <a:xfrm>
            <a:off x="3312120" y="3275781"/>
            <a:ext cx="3257472" cy="498085"/>
          </a:xfrm>
          <a:prstGeom prst="rect">
            <a:avLst/>
          </a:prstGeom>
          <a:noFill/>
        </p:spPr>
        <p:txBody>
          <a:bodyPr wrap="none" rtlCol="0">
            <a:spAutoFit/>
          </a:bodyPr>
          <a:lstStyle/>
          <a:p>
            <a:r>
              <a:rPr lang="fr-FR" sz="2800" b="1" dirty="0" smtClean="0">
                <a:solidFill>
                  <a:srgbClr val="C5000B"/>
                </a:solidFill>
              </a:rPr>
              <a:t>Relation au vivant</a:t>
            </a:r>
            <a:endParaRPr lang="fr-BE" sz="2800" dirty="0"/>
          </a:p>
        </p:txBody>
      </p:sp>
      <p:sp>
        <p:nvSpPr>
          <p:cNvPr id="5" name="ZoneTexte 4"/>
          <p:cNvSpPr txBox="1"/>
          <p:nvPr/>
        </p:nvSpPr>
        <p:spPr>
          <a:xfrm>
            <a:off x="1007864" y="1115541"/>
            <a:ext cx="4343098" cy="1641218"/>
          </a:xfrm>
          <a:prstGeom prst="rect">
            <a:avLst/>
          </a:prstGeom>
          <a:noFill/>
        </p:spPr>
        <p:txBody>
          <a:bodyPr wrap="square" rtlCol="0">
            <a:spAutoFit/>
          </a:bodyPr>
          <a:lstStyle/>
          <a:p>
            <a:pPr lvl="0"/>
            <a:r>
              <a:rPr lang="fr-BE" dirty="0"/>
              <a:t>Travailler la conscience et la compréhension de l’évolution de notre relation à la nature et contribuer à la refondation de cette relation homme/nature</a:t>
            </a:r>
            <a:endParaRPr lang="fr-FR" dirty="0"/>
          </a:p>
          <a:p>
            <a:endParaRPr lang="fr-BE" dirty="0"/>
          </a:p>
        </p:txBody>
      </p:sp>
      <p:sp>
        <p:nvSpPr>
          <p:cNvPr id="6" name="Rectangle 5"/>
          <p:cNvSpPr/>
          <p:nvPr/>
        </p:nvSpPr>
        <p:spPr>
          <a:xfrm>
            <a:off x="4752280" y="4427909"/>
            <a:ext cx="3239442" cy="1641218"/>
          </a:xfrm>
          <a:prstGeom prst="rect">
            <a:avLst/>
          </a:prstGeom>
        </p:spPr>
        <p:txBody>
          <a:bodyPr wrap="square">
            <a:spAutoFit/>
          </a:bodyPr>
          <a:lstStyle/>
          <a:p>
            <a:r>
              <a:rPr lang="fr-BE" dirty="0" smtClean="0"/>
              <a:t>Connexion à la nature – Réintroduire des célébrations et rites qui soutiennent notre conscience et notre attachement au vivant </a:t>
            </a:r>
            <a:endParaRPr lang="fr-FR" dirty="0" smtClean="0"/>
          </a:p>
          <a:p>
            <a:pPr lvl="0"/>
            <a:endParaRPr lang="fr-FR" dirty="0"/>
          </a:p>
        </p:txBody>
      </p:sp>
      <p:sp>
        <p:nvSpPr>
          <p:cNvPr id="7" name="Rectangle 6"/>
          <p:cNvSpPr/>
          <p:nvPr/>
        </p:nvSpPr>
        <p:spPr>
          <a:xfrm>
            <a:off x="1583928" y="4067869"/>
            <a:ext cx="2664296" cy="610783"/>
          </a:xfrm>
          <a:prstGeom prst="rect">
            <a:avLst/>
          </a:prstGeom>
        </p:spPr>
        <p:txBody>
          <a:bodyPr wrap="square">
            <a:spAutoFit/>
          </a:bodyPr>
          <a:lstStyle/>
          <a:p>
            <a:pPr lvl="0"/>
            <a:r>
              <a:rPr lang="fr-BE" dirty="0"/>
              <a:t>Travail Qui Relie </a:t>
            </a:r>
            <a:endParaRPr lang="fr-FR" dirty="0"/>
          </a:p>
        </p:txBody>
      </p:sp>
    </p:spTree>
    <p:extLst>
      <p:ext uri="{BB962C8B-B14F-4D97-AF65-F5344CB8AC3E}">
        <p14:creationId xmlns:p14="http://schemas.microsoft.com/office/powerpoint/2010/main" val="179750466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63848" y="863600"/>
            <a:ext cx="8568951" cy="1223963"/>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dirty="0" smtClean="0">
                <a:solidFill>
                  <a:schemeClr val="accent1">
                    <a:lumMod val="75000"/>
                  </a:schemeClr>
                </a:solidFill>
                <a:latin typeface="Calibri"/>
                <a:cs typeface="Calibri"/>
              </a:rPr>
              <a:t>Pourquoi la transition intérieure est-elle essentielle?</a:t>
            </a:r>
            <a:endParaRPr lang="fr-FR" sz="3600" b="1" dirty="0">
              <a:solidFill>
                <a:schemeClr val="accent1">
                  <a:lumMod val="75000"/>
                </a:schemeClr>
              </a:solidFill>
              <a:latin typeface="Calibri"/>
              <a:cs typeface="Calibri"/>
            </a:endParaRPr>
          </a:p>
        </p:txBody>
      </p:sp>
      <p:sp>
        <p:nvSpPr>
          <p:cNvPr id="2" name="ZoneTexte 1"/>
          <p:cNvSpPr txBox="1"/>
          <p:nvPr/>
        </p:nvSpPr>
        <p:spPr>
          <a:xfrm>
            <a:off x="575816" y="2123653"/>
            <a:ext cx="9073008" cy="5390860"/>
          </a:xfrm>
          <a:prstGeom prst="rect">
            <a:avLst/>
          </a:prstGeom>
          <a:noFill/>
        </p:spPr>
        <p:txBody>
          <a:bodyPr wrap="square" rtlCol="0">
            <a:spAutoFit/>
          </a:bodyPr>
          <a:lstStyle/>
          <a:p>
            <a:r>
              <a:rPr lang="fr-FR" sz="2400" dirty="0">
                <a:solidFill>
                  <a:srgbClr val="2F657C"/>
                </a:solidFill>
              </a:rPr>
              <a:t>Les dimensions culturelles, </a:t>
            </a:r>
            <a:r>
              <a:rPr lang="fr-FR" sz="2400" dirty="0" smtClean="0">
                <a:solidFill>
                  <a:srgbClr val="2F657C"/>
                </a:solidFill>
              </a:rPr>
              <a:t>psychologiques</a:t>
            </a:r>
            <a:r>
              <a:rPr lang="fr-FR" sz="2400" dirty="0">
                <a:solidFill>
                  <a:srgbClr val="2F657C"/>
                </a:solidFill>
              </a:rPr>
              <a:t> </a:t>
            </a:r>
            <a:r>
              <a:rPr lang="fr-FR" sz="2400" dirty="0" smtClean="0">
                <a:solidFill>
                  <a:srgbClr val="2F657C"/>
                </a:solidFill>
              </a:rPr>
              <a:t>et spirituelles: </a:t>
            </a:r>
          </a:p>
          <a:p>
            <a:endParaRPr lang="fr-FR" sz="2400" dirty="0">
              <a:solidFill>
                <a:srgbClr val="2F657C"/>
              </a:solidFill>
            </a:endParaRPr>
          </a:p>
          <a:p>
            <a:pPr marL="342900" lvl="0" indent="-342900">
              <a:buFont typeface="Wingdings" charset="2"/>
              <a:buChar char="v"/>
            </a:pPr>
            <a:r>
              <a:rPr lang="fr-BE" sz="2400" dirty="0" smtClean="0">
                <a:solidFill>
                  <a:srgbClr val="2F657C"/>
                </a:solidFill>
              </a:rPr>
              <a:t>sont </a:t>
            </a:r>
            <a:r>
              <a:rPr lang="fr-BE" sz="2400" b="1" dirty="0">
                <a:solidFill>
                  <a:srgbClr val="2F657C"/>
                </a:solidFill>
              </a:rPr>
              <a:t>à la racine </a:t>
            </a:r>
            <a:r>
              <a:rPr lang="fr-BE" sz="2400" dirty="0">
                <a:solidFill>
                  <a:srgbClr val="2F657C"/>
                </a:solidFill>
              </a:rPr>
              <a:t>des structures, processus et comportements qui détruisent la planète et menacent d’effondrement la civilisation occidentale. </a:t>
            </a:r>
            <a:endParaRPr lang="fr-BE" sz="2400" dirty="0" smtClean="0">
              <a:solidFill>
                <a:srgbClr val="2F657C"/>
              </a:solidFill>
            </a:endParaRPr>
          </a:p>
          <a:p>
            <a:pPr lvl="0"/>
            <a:endParaRPr lang="fr-BE" sz="2400" dirty="0" smtClean="0">
              <a:solidFill>
                <a:srgbClr val="2F657C"/>
              </a:solidFill>
            </a:endParaRPr>
          </a:p>
          <a:p>
            <a:pPr marL="342900" indent="-342900">
              <a:buFont typeface="Wingdings" charset="2"/>
              <a:buChar char="v"/>
            </a:pPr>
            <a:r>
              <a:rPr lang="fr-BE" sz="2400" dirty="0">
                <a:solidFill>
                  <a:srgbClr val="2F657C"/>
                </a:solidFill>
              </a:rPr>
              <a:t>vont nourrir </a:t>
            </a:r>
            <a:r>
              <a:rPr lang="fr-BE" sz="2400" b="1" dirty="0">
                <a:solidFill>
                  <a:srgbClr val="2F657C"/>
                </a:solidFill>
              </a:rPr>
              <a:t>les ressorts intérieurs </a:t>
            </a:r>
            <a:r>
              <a:rPr lang="fr-BE" sz="2400" dirty="0">
                <a:solidFill>
                  <a:srgbClr val="2F657C"/>
                </a:solidFill>
              </a:rPr>
              <a:t>qui encouragent à rêver et construire ensemble d’autres manières – réenchantées et plus adultes – d’habiter le monde, à donner du sens à l’action personnelle et communautaire, à devenir personnellement et collectivement plus </a:t>
            </a:r>
            <a:r>
              <a:rPr lang="fr-BE" sz="2400" dirty="0" smtClean="0">
                <a:solidFill>
                  <a:srgbClr val="2F657C"/>
                </a:solidFill>
              </a:rPr>
              <a:t>résilients </a:t>
            </a:r>
            <a:r>
              <a:rPr lang="fr-BE" sz="2400" dirty="0">
                <a:solidFill>
                  <a:srgbClr val="2F657C"/>
                </a:solidFill>
              </a:rPr>
              <a:t>face aux crises en cours et à venir. </a:t>
            </a:r>
            <a:endParaRPr lang="fr-FR" sz="2400" dirty="0">
              <a:solidFill>
                <a:srgbClr val="2F657C"/>
              </a:solidFill>
            </a:endParaRPr>
          </a:p>
          <a:p>
            <a:pPr lvl="0"/>
            <a:endParaRPr lang="fr-FR" sz="3200" dirty="0">
              <a:solidFill>
                <a:schemeClr val="accent6">
                  <a:lumMod val="40000"/>
                  <a:lumOff val="60000"/>
                </a:schemeClr>
              </a:solidFill>
            </a:endParaRPr>
          </a:p>
          <a:p>
            <a:pPr algn="ctr"/>
            <a:endParaRPr lang="fr-BE" sz="3200" b="1" dirty="0" smtClean="0">
              <a:solidFill>
                <a:srgbClr val="009973"/>
              </a:solidFill>
              <a:latin typeface="Calibri" charset="0"/>
            </a:endParaRPr>
          </a:p>
          <a:p>
            <a:pPr algn="ctr"/>
            <a:endParaRPr lang="fr-BE" dirty="0"/>
          </a:p>
        </p:txBody>
      </p:sp>
    </p:spTree>
    <p:extLst>
      <p:ext uri="{BB962C8B-B14F-4D97-AF65-F5344CB8AC3E}">
        <p14:creationId xmlns:p14="http://schemas.microsoft.com/office/powerpoint/2010/main" val="369613824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7824" y="899517"/>
            <a:ext cx="8568952" cy="1470556"/>
          </a:xfrm>
          <a:prstGeom prst="rect">
            <a:avLst/>
          </a:prstGeom>
          <a:noFill/>
        </p:spPr>
        <p:txBody>
          <a:bodyPr wrap="square" rtlCol="0">
            <a:spAutoFit/>
          </a:bodyPr>
          <a:lstStyle/>
          <a:p>
            <a:pPr marL="285750" lvl="0" indent="-285750">
              <a:buFont typeface="Wingdings" charset="2"/>
              <a:buChar char="v"/>
            </a:pPr>
            <a:r>
              <a:rPr lang="fr-BE" sz="2400" dirty="0">
                <a:solidFill>
                  <a:srgbClr val="2F657C"/>
                </a:solidFill>
              </a:rPr>
              <a:t>l’enjeu de la transition n’est pas d’aménager le système ou seulement de créer des alternatives pour un « demain » plus écologique et équitable, mais de changer de </a:t>
            </a:r>
            <a:r>
              <a:rPr lang="fr-BE" sz="2400" b="1" dirty="0">
                <a:solidFill>
                  <a:srgbClr val="2F657C"/>
                </a:solidFill>
              </a:rPr>
              <a:t>paradigme</a:t>
            </a:r>
            <a:r>
              <a:rPr lang="fr-BE" sz="2400" dirty="0" smtClean="0">
                <a:solidFill>
                  <a:srgbClr val="2F657C"/>
                </a:solidFill>
              </a:rPr>
              <a:t>. </a:t>
            </a:r>
            <a:endParaRPr lang="fr-FR" sz="2400" dirty="0">
              <a:solidFill>
                <a:srgbClr val="2F657C"/>
              </a:solidFill>
            </a:endParaRPr>
          </a:p>
        </p:txBody>
      </p:sp>
      <p:sp>
        <p:nvSpPr>
          <p:cNvPr id="4" name="ZoneTexte 3"/>
          <p:cNvSpPr txBox="1"/>
          <p:nvPr/>
        </p:nvSpPr>
        <p:spPr>
          <a:xfrm>
            <a:off x="2159992" y="4571925"/>
            <a:ext cx="6537345" cy="382156"/>
          </a:xfrm>
          <a:prstGeom prst="rect">
            <a:avLst/>
          </a:prstGeom>
          <a:noFill/>
        </p:spPr>
        <p:txBody>
          <a:bodyPr wrap="square" rtlCol="0">
            <a:spAutoFit/>
          </a:bodyPr>
          <a:lstStyle/>
          <a:p>
            <a:r>
              <a:rPr lang="fr-BE" sz="2000" dirty="0" smtClean="0">
                <a:solidFill>
                  <a:srgbClr val="2F657C"/>
                </a:solidFill>
              </a:rPr>
              <a:t>Une « nouvelle histoire » (Satish Kumar ) </a:t>
            </a:r>
            <a:endParaRPr lang="fr-BE" sz="2000" dirty="0"/>
          </a:p>
        </p:txBody>
      </p:sp>
      <p:sp>
        <p:nvSpPr>
          <p:cNvPr id="5" name="ZoneTexte 4"/>
          <p:cNvSpPr txBox="1"/>
          <p:nvPr/>
        </p:nvSpPr>
        <p:spPr>
          <a:xfrm>
            <a:off x="719832" y="5724053"/>
            <a:ext cx="8712968" cy="1383610"/>
          </a:xfrm>
          <a:prstGeom prst="rect">
            <a:avLst/>
          </a:prstGeom>
          <a:noFill/>
        </p:spPr>
        <p:txBody>
          <a:bodyPr wrap="square" rtlCol="0">
            <a:spAutoFit/>
          </a:bodyPr>
          <a:lstStyle/>
          <a:p>
            <a:pPr lvl="0"/>
            <a:r>
              <a:rPr lang="fr-BE" sz="2400" dirty="0" smtClean="0">
                <a:solidFill>
                  <a:srgbClr val="2F657C"/>
                </a:solidFill>
              </a:rPr>
              <a:t>=&gt; il n’y aura pas de transition intégrale et féconde sans une articulation en profondeur entre transformation de soi et du monde, extérieure et intérieure, collective et individuelle. </a:t>
            </a:r>
            <a:endParaRPr lang="fr-FR" sz="2400" dirty="0" smtClean="0">
              <a:solidFill>
                <a:srgbClr val="2F657C"/>
              </a:solidFill>
            </a:endParaRPr>
          </a:p>
          <a:p>
            <a:endParaRPr lang="fr-BE" dirty="0"/>
          </a:p>
        </p:txBody>
      </p:sp>
      <p:sp>
        <p:nvSpPr>
          <p:cNvPr id="6" name="ZoneTexte 5"/>
          <p:cNvSpPr txBox="1"/>
          <p:nvPr/>
        </p:nvSpPr>
        <p:spPr>
          <a:xfrm>
            <a:off x="647824" y="3347789"/>
            <a:ext cx="3960440" cy="668388"/>
          </a:xfrm>
          <a:prstGeom prst="rect">
            <a:avLst/>
          </a:prstGeom>
          <a:noFill/>
        </p:spPr>
        <p:txBody>
          <a:bodyPr wrap="square" rtlCol="0">
            <a:spAutoFit/>
          </a:bodyPr>
          <a:lstStyle/>
          <a:p>
            <a:r>
              <a:rPr lang="fr-BE" sz="2000" dirty="0">
                <a:solidFill>
                  <a:srgbClr val="2F657C"/>
                </a:solidFill>
              </a:rPr>
              <a:t>U</a:t>
            </a:r>
            <a:r>
              <a:rPr lang="fr-BE" sz="2000" dirty="0" smtClean="0">
                <a:solidFill>
                  <a:srgbClr val="2F657C"/>
                </a:solidFill>
              </a:rPr>
              <a:t>ne « révolution » culturelle et spirituelle (le pape François)</a:t>
            </a:r>
            <a:endParaRPr lang="fr-BE" sz="2000" dirty="0"/>
          </a:p>
        </p:txBody>
      </p:sp>
      <p:sp>
        <p:nvSpPr>
          <p:cNvPr id="7" name="ZoneTexte 6"/>
          <p:cNvSpPr txBox="1"/>
          <p:nvPr/>
        </p:nvSpPr>
        <p:spPr>
          <a:xfrm>
            <a:off x="5112320" y="2699717"/>
            <a:ext cx="3600400" cy="925638"/>
          </a:xfrm>
          <a:prstGeom prst="rect">
            <a:avLst/>
          </a:prstGeom>
          <a:noFill/>
        </p:spPr>
        <p:txBody>
          <a:bodyPr wrap="square" rtlCol="0">
            <a:spAutoFit/>
          </a:bodyPr>
          <a:lstStyle/>
          <a:p>
            <a:r>
              <a:rPr lang="fr-BE" sz="2000" dirty="0" smtClean="0">
                <a:solidFill>
                  <a:srgbClr val="2F657C"/>
                </a:solidFill>
              </a:rPr>
              <a:t>Le « grand tournant » (Joana Macy)</a:t>
            </a:r>
            <a:endParaRPr lang="fr-BE" sz="2000" dirty="0" smtClean="0"/>
          </a:p>
          <a:p>
            <a:endParaRPr lang="fr-BE" dirty="0"/>
          </a:p>
        </p:txBody>
      </p:sp>
    </p:spTree>
    <p:extLst>
      <p:ext uri="{BB962C8B-B14F-4D97-AF65-F5344CB8AC3E}">
        <p14:creationId xmlns:p14="http://schemas.microsoft.com/office/powerpoint/2010/main" val="18279974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63848" y="863600"/>
            <a:ext cx="8568951" cy="1223963"/>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dirty="0" smtClean="0">
                <a:solidFill>
                  <a:schemeClr val="accent1">
                    <a:lumMod val="75000"/>
                  </a:schemeClr>
                </a:solidFill>
                <a:latin typeface="Calibri"/>
                <a:cs typeface="Calibri"/>
              </a:rPr>
              <a:t>Intérieur versus extérieur</a:t>
            </a:r>
            <a:r>
              <a:rPr lang="is-IS" sz="2800" b="1" dirty="0" smtClean="0">
                <a:solidFill>
                  <a:schemeClr val="accent1">
                    <a:lumMod val="75000"/>
                  </a:schemeClr>
                </a:solidFill>
                <a:latin typeface="Calibri"/>
                <a:cs typeface="Calibri"/>
              </a:rPr>
              <a:t>… mais encore</a:t>
            </a:r>
            <a:r>
              <a:rPr lang="fr-FR" sz="2800" b="1" dirty="0">
                <a:solidFill>
                  <a:schemeClr val="accent1">
                    <a:lumMod val="75000"/>
                  </a:schemeClr>
                </a:solidFill>
                <a:latin typeface="Calibri"/>
                <a:cs typeface="Calibri"/>
              </a:rPr>
              <a:t>?</a:t>
            </a:r>
            <a:r>
              <a:rPr lang="fr-FR" sz="2800" b="1" dirty="0" smtClean="0">
                <a:solidFill>
                  <a:schemeClr val="accent1">
                    <a:lumMod val="75000"/>
                  </a:schemeClr>
                </a:solidFill>
                <a:latin typeface="Calibri"/>
                <a:cs typeface="Calibri"/>
              </a:rPr>
              <a:t/>
            </a:r>
            <a:br>
              <a:rPr lang="fr-FR" sz="2800" b="1" dirty="0" smtClean="0">
                <a:solidFill>
                  <a:schemeClr val="accent1">
                    <a:lumMod val="75000"/>
                  </a:schemeClr>
                </a:solidFill>
                <a:latin typeface="Calibri"/>
                <a:cs typeface="Calibri"/>
              </a:rPr>
            </a:br>
            <a:r>
              <a:rPr lang="fr-FR" sz="2800" b="1" dirty="0" smtClean="0">
                <a:solidFill>
                  <a:schemeClr val="accent1">
                    <a:lumMod val="75000"/>
                  </a:schemeClr>
                </a:solidFill>
                <a:latin typeface="Calibri"/>
                <a:cs typeface="Calibri"/>
              </a:rPr>
              <a:t>Quelques repères conceptuels</a:t>
            </a:r>
            <a:endParaRPr lang="fr-FR" sz="3600" b="1" dirty="0">
              <a:solidFill>
                <a:schemeClr val="accent1">
                  <a:lumMod val="75000"/>
                </a:schemeClr>
              </a:solidFill>
              <a:latin typeface="Calibri"/>
              <a:cs typeface="Calibri"/>
            </a:endParaRPr>
          </a:p>
        </p:txBody>
      </p:sp>
      <p:sp>
        <p:nvSpPr>
          <p:cNvPr id="2" name="ZoneTexte 1"/>
          <p:cNvSpPr txBox="1"/>
          <p:nvPr/>
        </p:nvSpPr>
        <p:spPr>
          <a:xfrm>
            <a:off x="647824" y="2699717"/>
            <a:ext cx="8784976" cy="4589410"/>
          </a:xfrm>
          <a:prstGeom prst="rect">
            <a:avLst/>
          </a:prstGeom>
          <a:noFill/>
        </p:spPr>
        <p:txBody>
          <a:bodyPr wrap="square" rtlCol="0">
            <a:spAutoFit/>
          </a:bodyPr>
          <a:lstStyle/>
          <a:p>
            <a:r>
              <a:rPr lang="fr-BE" sz="2400" dirty="0" smtClean="0">
                <a:solidFill>
                  <a:srgbClr val="2F657C"/>
                </a:solidFill>
              </a:rPr>
              <a:t>Nous ne pourrons réussir de réels changements extérieurs sans explorer et changer nos </a:t>
            </a:r>
            <a:r>
              <a:rPr lang="fr-BE" sz="2400" b="1" dirty="0" smtClean="0">
                <a:solidFill>
                  <a:srgbClr val="2F657C"/>
                </a:solidFill>
              </a:rPr>
              <a:t>paysages intérieurs</a:t>
            </a:r>
            <a:r>
              <a:rPr lang="fr-BE" sz="2400" dirty="0" smtClean="0">
                <a:solidFill>
                  <a:srgbClr val="2F657C"/>
                </a:solidFill>
              </a:rPr>
              <a:t>.</a:t>
            </a:r>
          </a:p>
          <a:p>
            <a:endParaRPr lang="fr-BE" sz="2400" dirty="0">
              <a:solidFill>
                <a:srgbClr val="2F657C"/>
              </a:solidFill>
            </a:endParaRPr>
          </a:p>
          <a:p>
            <a:pPr algn="ctr"/>
            <a:endParaRPr lang="fr-BE" sz="2400" dirty="0" smtClean="0">
              <a:solidFill>
                <a:srgbClr val="2F657C"/>
              </a:solidFill>
            </a:endParaRPr>
          </a:p>
          <a:p>
            <a:pPr algn="ctr"/>
            <a:r>
              <a:rPr lang="fr-BE" sz="2400" dirty="0" smtClean="0">
                <a:solidFill>
                  <a:srgbClr val="2F657C"/>
                </a:solidFill>
              </a:rPr>
              <a:t>De multiples sources d’inspiration:</a:t>
            </a:r>
          </a:p>
          <a:p>
            <a:pPr algn="ctr"/>
            <a:endParaRPr lang="fr-BE" sz="2400" dirty="0" smtClean="0">
              <a:solidFill>
                <a:srgbClr val="2F657C"/>
              </a:solidFill>
            </a:endParaRPr>
          </a:p>
          <a:p>
            <a:pPr algn="ctr"/>
            <a:r>
              <a:rPr lang="fr-BE" sz="2400" dirty="0" smtClean="0">
                <a:solidFill>
                  <a:srgbClr val="2F657C"/>
                </a:solidFill>
              </a:rPr>
              <a:t> connaissances, pratiques, sagresses</a:t>
            </a:r>
            <a:r>
              <a:rPr lang="is-IS" sz="2400" dirty="0" smtClean="0">
                <a:solidFill>
                  <a:srgbClr val="2F657C"/>
                </a:solidFill>
              </a:rPr>
              <a:t>… provenant de nombreuses traditions culturelles, domaines d’études, et modèles.</a:t>
            </a:r>
            <a:endParaRPr lang="fr-BE" sz="2400" dirty="0" smtClean="0">
              <a:solidFill>
                <a:srgbClr val="2F657C"/>
              </a:solidFill>
            </a:endParaRPr>
          </a:p>
          <a:p>
            <a:endParaRPr lang="fr-BE" sz="2400" dirty="0">
              <a:solidFill>
                <a:srgbClr val="2F657C"/>
              </a:solidFill>
            </a:endParaRPr>
          </a:p>
          <a:p>
            <a:endParaRPr lang="fr-FR" sz="2400" dirty="0" smtClean="0">
              <a:solidFill>
                <a:srgbClr val="2F657C"/>
              </a:solidFill>
            </a:endParaRPr>
          </a:p>
          <a:p>
            <a:pPr algn="ctr"/>
            <a:endParaRPr lang="fr-BE" sz="3200" b="1" dirty="0" smtClean="0">
              <a:solidFill>
                <a:srgbClr val="009973"/>
              </a:solidFill>
              <a:latin typeface="Calibri" charset="0"/>
            </a:endParaRPr>
          </a:p>
          <a:p>
            <a:pPr algn="ctr"/>
            <a:endParaRPr lang="fr-BE" dirty="0"/>
          </a:p>
        </p:txBody>
      </p:sp>
    </p:spTree>
    <p:extLst>
      <p:ext uri="{BB962C8B-B14F-4D97-AF65-F5344CB8AC3E}">
        <p14:creationId xmlns:p14="http://schemas.microsoft.com/office/powerpoint/2010/main" val="285101131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SimSun"/>
        <a:cs typeface="SimSun"/>
      </a:majorFont>
      <a:minorFont>
        <a:latin typeface="Arial"/>
        <a:ea typeface="ＭＳ Ｐゴシック"/>
        <a:cs typeface="TimesNewRomanPSM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SimSun" charset="0"/>
            <a:cs typeface="SimSun"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TotalTime>
  <Words>1300</Words>
  <Application>Microsoft Macintosh PowerPoint</Application>
  <PresentationFormat>Personnalisé</PresentationFormat>
  <Paragraphs>201</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La transition intérieure</vt:lpstr>
      <vt:lpstr>Présentation PowerPoint</vt:lpstr>
      <vt:lpstr>   Le cœur et l’âme de la transition </vt:lpstr>
      <vt:lpstr>Présentation PowerPoint</vt:lpstr>
      <vt:lpstr>Présentation PowerPoint</vt:lpstr>
      <vt:lpstr>Présentation PowerPoint</vt:lpstr>
      <vt:lpstr>Pourquoi la transition intérieure est-elle essentielle?</vt:lpstr>
      <vt:lpstr>Présentation PowerPoint</vt:lpstr>
      <vt:lpstr>Intérieur versus extérieur… mais encore? Quelques repères conceptuels</vt:lpstr>
      <vt:lpstr>Présentation PowerPoint</vt:lpstr>
      <vt:lpstr>Présentation PowerPoint</vt:lpstr>
      <vt:lpstr>Présentation PowerPoint</vt:lpstr>
      <vt:lpstr>Présentation PowerPoint</vt:lpstr>
      <vt:lpstr>Plus pratiquement….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transition intérieure</dc:title>
  <cp:lastModifiedBy>Laura Silva</cp:lastModifiedBy>
  <cp:revision>34</cp:revision>
  <cp:lastPrinted>2019-02-28T18:14:51Z</cp:lastPrinted>
  <dcterms:created xsi:type="dcterms:W3CDTF">2019-02-27T18:02:16Z</dcterms:created>
  <dcterms:modified xsi:type="dcterms:W3CDTF">2019-05-03T10:25:51Z</dcterms:modified>
</cp:coreProperties>
</file>